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52" r:id="rId1"/>
    <p:sldMasterId id="2147483964" r:id="rId2"/>
  </p:sldMasterIdLst>
  <p:notesMasterIdLst>
    <p:notesMasterId r:id="rId33"/>
  </p:notesMasterIdLst>
  <p:sldIdLst>
    <p:sldId id="257" r:id="rId3"/>
    <p:sldId id="318" r:id="rId4"/>
    <p:sldId id="319" r:id="rId5"/>
    <p:sldId id="320" r:id="rId6"/>
    <p:sldId id="271" r:id="rId7"/>
    <p:sldId id="266" r:id="rId8"/>
    <p:sldId id="325" r:id="rId9"/>
    <p:sldId id="321" r:id="rId10"/>
    <p:sldId id="322" r:id="rId11"/>
    <p:sldId id="323" r:id="rId12"/>
    <p:sldId id="324" r:id="rId13"/>
    <p:sldId id="289" r:id="rId14"/>
    <p:sldId id="290" r:id="rId15"/>
    <p:sldId id="291" r:id="rId16"/>
    <p:sldId id="292" r:id="rId17"/>
    <p:sldId id="293" r:id="rId18"/>
    <p:sldId id="295" r:id="rId19"/>
    <p:sldId id="296" r:id="rId20"/>
    <p:sldId id="297" r:id="rId21"/>
    <p:sldId id="298" r:id="rId22"/>
    <p:sldId id="299" r:id="rId23"/>
    <p:sldId id="300" r:id="rId24"/>
    <p:sldId id="301" r:id="rId25"/>
    <p:sldId id="302" r:id="rId26"/>
    <p:sldId id="303" r:id="rId27"/>
    <p:sldId id="304" r:id="rId28"/>
    <p:sldId id="309" r:id="rId29"/>
    <p:sldId id="310" r:id="rId30"/>
    <p:sldId id="326" r:id="rId31"/>
    <p:sldId id="31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2925"/>
  </p:normalViewPr>
  <p:slideViewPr>
    <p:cSldViewPr snapToGrid="0" snapToObjects="1">
      <p:cViewPr varScale="1">
        <p:scale>
          <a:sx n="74" d="100"/>
          <a:sy n="74" d="100"/>
        </p:scale>
        <p:origin x="684"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2C6024-2E37-764A-ADFC-7F710662BC80}" type="doc">
      <dgm:prSet loTypeId="urn:microsoft.com/office/officeart/2005/8/layout/cycle3" loCatId="" qsTypeId="urn:microsoft.com/office/officeart/2005/8/quickstyle/simple4" qsCatId="simple" csTypeId="urn:microsoft.com/office/officeart/2005/8/colors/accent4_2" csCatId="accent4" phldr="1"/>
      <dgm:spPr/>
      <dgm:t>
        <a:bodyPr/>
        <a:lstStyle/>
        <a:p>
          <a:endParaRPr lang="fr-FR"/>
        </a:p>
      </dgm:t>
    </dgm:pt>
    <dgm:pt modelId="{58E0291B-8946-A042-BBE9-5FD64F3E259A}">
      <dgm:prSet phldrT="[Texte]" custT="1"/>
      <dgm:spPr>
        <a:solidFill>
          <a:srgbClr val="7030A0"/>
        </a:solidFill>
      </dgm:spPr>
      <dgm:t>
        <a:bodyPr/>
        <a:lstStyle/>
        <a:p>
          <a:r>
            <a:rPr lang="fr-FR" sz="1200" dirty="0"/>
            <a:t>N +6</a:t>
          </a:r>
        </a:p>
        <a:p>
          <a:r>
            <a:rPr lang="fr-FR" sz="1200" dirty="0"/>
            <a:t>QUI: COORDONNATEUR </a:t>
          </a:r>
        </a:p>
        <a:p>
          <a:r>
            <a:rPr lang="fr-FR" sz="1200" dirty="0"/>
            <a:t>1. Organisation de la visite des experts</a:t>
          </a:r>
        </a:p>
        <a:p>
          <a:r>
            <a:rPr lang="fr-FR" sz="1200" dirty="0"/>
            <a:t>2. Séance d'information après des  acteurs du cursus concernant le DA et la visite</a:t>
          </a:r>
        </a:p>
        <a:p>
          <a:r>
            <a:rPr lang="fr-FR" sz="1200" dirty="0"/>
            <a:t>3. Droit de réponse </a:t>
          </a:r>
        </a:p>
      </dgm:t>
    </dgm:pt>
    <dgm:pt modelId="{003F942B-25E4-6D4F-B109-1663F973D080}" type="parTrans" cxnId="{2E247855-24FC-A245-A9C4-BD742845A4ED}">
      <dgm:prSet/>
      <dgm:spPr/>
      <dgm:t>
        <a:bodyPr/>
        <a:lstStyle/>
        <a:p>
          <a:endParaRPr lang="fr-FR"/>
        </a:p>
      </dgm:t>
    </dgm:pt>
    <dgm:pt modelId="{93D68272-A48C-314A-9862-92322979E63E}" type="sibTrans" cxnId="{2E247855-24FC-A245-A9C4-BD742845A4ED}">
      <dgm:prSet/>
      <dgm:spPr/>
      <dgm:t>
        <a:bodyPr/>
        <a:lstStyle/>
        <a:p>
          <a:endParaRPr lang="fr-FR"/>
        </a:p>
      </dgm:t>
    </dgm:pt>
    <dgm:pt modelId="{F704B196-8A1C-274A-8E77-7F21C3BBA134}">
      <dgm:prSet phldrT="[Texte]" custT="1"/>
      <dgm:spPr>
        <a:solidFill>
          <a:srgbClr val="7030A0"/>
        </a:solidFill>
      </dgm:spPr>
      <dgm:t>
        <a:bodyPr/>
        <a:lstStyle/>
        <a:p>
          <a:r>
            <a:rPr lang="fr-FR" sz="1200" dirty="0"/>
            <a:t>N -1 </a:t>
          </a:r>
        </a:p>
        <a:p>
          <a:r>
            <a:rPr lang="fr-FR" sz="1200" dirty="0"/>
            <a:t>QUI: COORDONNATEUR ET </a:t>
          </a:r>
          <a:r>
            <a:rPr lang="fr-FR" sz="1200" dirty="0" err="1"/>
            <a:t>CECont</a:t>
          </a:r>
          <a:endParaRPr lang="fr-FR" sz="1200" dirty="0"/>
        </a:p>
        <a:p>
          <a:r>
            <a:rPr lang="fr-FR" sz="1200" dirty="0"/>
            <a:t>1. Rédaction et envoi du DA</a:t>
          </a:r>
        </a:p>
        <a:p>
          <a:r>
            <a:rPr lang="fr-FR" sz="1200" dirty="0"/>
            <a:t>2.  </a:t>
          </a:r>
          <a:r>
            <a:rPr lang="fr-FR" sz="1200" dirty="0" err="1"/>
            <a:t>Swot</a:t>
          </a:r>
          <a:endParaRPr lang="fr-FR" sz="1200" dirty="0"/>
        </a:p>
      </dgm:t>
    </dgm:pt>
    <dgm:pt modelId="{802BA5C4-D104-EB4C-B1EF-F3B2E4BC4659}" type="parTrans" cxnId="{F7EA6C5A-C000-A44B-883E-3C4A826D6D70}">
      <dgm:prSet/>
      <dgm:spPr/>
      <dgm:t>
        <a:bodyPr/>
        <a:lstStyle/>
        <a:p>
          <a:endParaRPr lang="fr-FR"/>
        </a:p>
      </dgm:t>
    </dgm:pt>
    <dgm:pt modelId="{BC032A94-4433-5843-9887-19F12BDCBAAF}" type="sibTrans" cxnId="{F7EA6C5A-C000-A44B-883E-3C4A826D6D70}">
      <dgm:prSet/>
      <dgm:spPr/>
      <dgm:t>
        <a:bodyPr/>
        <a:lstStyle/>
        <a:p>
          <a:endParaRPr lang="fr-FR"/>
        </a:p>
      </dgm:t>
    </dgm:pt>
    <dgm:pt modelId="{B081CDE5-B30F-7144-92CB-28D0CB200D74}">
      <dgm:prSet phldrT="[Texte]" custT="1"/>
      <dgm:spPr>
        <a:solidFill>
          <a:srgbClr val="7030A0"/>
        </a:solidFill>
      </dgm:spPr>
      <dgm:t>
        <a:bodyPr/>
        <a:lstStyle/>
        <a:p>
          <a:r>
            <a:rPr lang="fr-FR" sz="1200" dirty="0"/>
            <a:t>N </a:t>
          </a:r>
        </a:p>
        <a:p>
          <a:r>
            <a:rPr lang="fr-FR" sz="1200" dirty="0"/>
            <a:t>QUI: COORDONATEUR </a:t>
          </a:r>
        </a:p>
        <a:p>
          <a:r>
            <a:rPr lang="fr-FR" sz="1200" dirty="0"/>
            <a:t>1. Organisation de la visite des experts</a:t>
          </a:r>
        </a:p>
        <a:p>
          <a:r>
            <a:rPr lang="fr-FR" sz="1200" dirty="0"/>
            <a:t>2. Séance d'information après des  acteurs du cursus concernant le DA et la visite</a:t>
          </a:r>
        </a:p>
        <a:p>
          <a:r>
            <a:rPr lang="fr-FR" sz="1200" dirty="0"/>
            <a:t>3. Droit de réponse </a:t>
          </a:r>
        </a:p>
        <a:p>
          <a:endParaRPr lang="fr-FR" sz="1200" dirty="0"/>
        </a:p>
      </dgm:t>
    </dgm:pt>
    <dgm:pt modelId="{70BD7AC6-3052-8243-BA9C-11EA462AF2AC}" type="parTrans" cxnId="{B23A37B1-1069-5748-8BD6-319BC2F58D15}">
      <dgm:prSet/>
      <dgm:spPr/>
      <dgm:t>
        <a:bodyPr/>
        <a:lstStyle/>
        <a:p>
          <a:endParaRPr lang="fr-FR"/>
        </a:p>
      </dgm:t>
    </dgm:pt>
    <dgm:pt modelId="{0C2BF457-791E-9345-9BFA-299CE842E229}" type="sibTrans" cxnId="{B23A37B1-1069-5748-8BD6-319BC2F58D15}">
      <dgm:prSet/>
      <dgm:spPr/>
      <dgm:t>
        <a:bodyPr/>
        <a:lstStyle/>
        <a:p>
          <a:endParaRPr lang="fr-FR"/>
        </a:p>
      </dgm:t>
    </dgm:pt>
    <dgm:pt modelId="{BDD9C20A-61E5-AA4F-803F-2047194ABE7B}">
      <dgm:prSet phldrT="[Texte]" custT="1"/>
      <dgm:spPr>
        <a:solidFill>
          <a:srgbClr val="7030A0"/>
        </a:solidFill>
      </dgm:spPr>
      <dgm:t>
        <a:bodyPr/>
        <a:lstStyle/>
        <a:p>
          <a:r>
            <a:rPr lang="fr-FR" sz="1200" dirty="0"/>
            <a:t>N +2 </a:t>
          </a:r>
        </a:p>
        <a:p>
          <a:r>
            <a:rPr lang="fr-FR" sz="1200" dirty="0"/>
            <a:t>QUI: COORDONNATEUR </a:t>
          </a:r>
        </a:p>
        <a:p>
          <a:r>
            <a:rPr lang="fr-FR" sz="1200" dirty="0"/>
            <a:t>1. Mise en </a:t>
          </a:r>
          <a:r>
            <a:rPr lang="fr-FR" sz="1200" dirty="0" err="1"/>
            <a:t>oeuvre</a:t>
          </a:r>
          <a:r>
            <a:rPr lang="fr-FR" sz="1200" dirty="0"/>
            <a:t> du plan d’action </a:t>
          </a:r>
        </a:p>
        <a:p>
          <a:r>
            <a:rPr lang="fr-FR" sz="1200" dirty="0"/>
            <a:t>2. Séance info personnel et étudiants</a:t>
          </a:r>
        </a:p>
      </dgm:t>
    </dgm:pt>
    <dgm:pt modelId="{0995C83F-0F8E-D949-9502-F441A6B49B6B}" type="parTrans" cxnId="{96C6BDFD-B4B9-2E4F-8603-B7520C5AE76E}">
      <dgm:prSet/>
      <dgm:spPr/>
      <dgm:t>
        <a:bodyPr/>
        <a:lstStyle/>
        <a:p>
          <a:endParaRPr lang="fr-FR"/>
        </a:p>
      </dgm:t>
    </dgm:pt>
    <dgm:pt modelId="{B5F30DD5-CFC6-3443-88FC-AFB793B3DE23}" type="sibTrans" cxnId="{96C6BDFD-B4B9-2E4F-8603-B7520C5AE76E}">
      <dgm:prSet/>
      <dgm:spPr/>
      <dgm:t>
        <a:bodyPr/>
        <a:lstStyle/>
        <a:p>
          <a:endParaRPr lang="fr-FR"/>
        </a:p>
      </dgm:t>
    </dgm:pt>
    <dgm:pt modelId="{BB7AAEDE-8D19-A140-9C2B-85B305A2B5F5}">
      <dgm:prSet phldrT="[Texte]" custT="1"/>
      <dgm:spPr>
        <a:solidFill>
          <a:srgbClr val="7030A0"/>
        </a:solidFill>
      </dgm:spPr>
      <dgm:t>
        <a:bodyPr/>
        <a:lstStyle/>
        <a:p>
          <a:r>
            <a:rPr lang="fr-FR" sz="1200" dirty="0"/>
            <a:t>N +1</a:t>
          </a:r>
        </a:p>
        <a:p>
          <a:r>
            <a:rPr lang="fr-FR" sz="1200" dirty="0"/>
            <a:t>QUI : COORDONNATEUR</a:t>
          </a:r>
        </a:p>
        <a:p>
          <a:r>
            <a:rPr lang="fr-FR" sz="1200" dirty="0"/>
            <a:t>1. Séance info rapport et plan d’action aux acteurs et aux CP et OG </a:t>
          </a:r>
        </a:p>
        <a:p>
          <a:r>
            <a:rPr lang="fr-FR" sz="1200" dirty="0"/>
            <a:t>2. Mise en œuvre du plan d’action</a:t>
          </a:r>
        </a:p>
      </dgm:t>
    </dgm:pt>
    <dgm:pt modelId="{09D50D2F-C757-224E-9115-60BC2467C9F7}" type="parTrans" cxnId="{5BC44B6B-E75F-7949-B3FB-CBFC20ACE9B2}">
      <dgm:prSet/>
      <dgm:spPr/>
      <dgm:t>
        <a:bodyPr/>
        <a:lstStyle/>
        <a:p>
          <a:endParaRPr lang="fr-FR"/>
        </a:p>
      </dgm:t>
    </dgm:pt>
    <dgm:pt modelId="{7A00FB6A-15AA-8C45-BFDA-55308F3FFED2}" type="sibTrans" cxnId="{5BC44B6B-E75F-7949-B3FB-CBFC20ACE9B2}">
      <dgm:prSet/>
      <dgm:spPr/>
      <dgm:t>
        <a:bodyPr/>
        <a:lstStyle/>
        <a:p>
          <a:endParaRPr lang="fr-FR"/>
        </a:p>
      </dgm:t>
    </dgm:pt>
    <dgm:pt modelId="{2BD80942-1431-AA4B-BC64-E9728F0614D9}">
      <dgm:prSet custT="1"/>
      <dgm:spPr>
        <a:solidFill>
          <a:srgbClr val="7030A0"/>
        </a:solidFill>
      </dgm:spPr>
      <dgm:t>
        <a:bodyPr/>
        <a:lstStyle/>
        <a:p>
          <a:r>
            <a:rPr lang="fr-FR" sz="1200" dirty="0"/>
            <a:t>N +3</a:t>
          </a:r>
        </a:p>
        <a:p>
          <a:r>
            <a:rPr lang="fr-FR" sz="1200" dirty="0"/>
            <a:t>QUI: COORDONNATEUR</a:t>
          </a:r>
        </a:p>
        <a:p>
          <a:r>
            <a:rPr lang="fr-FR" sz="1200" dirty="0"/>
            <a:t>1. Mise en œuvre du plan d’action </a:t>
          </a:r>
        </a:p>
        <a:p>
          <a:r>
            <a:rPr lang="fr-FR" sz="1200" dirty="0"/>
            <a:t>2. Séance info personnel et étudiants</a:t>
          </a:r>
        </a:p>
        <a:p>
          <a:r>
            <a:rPr lang="fr-FR" sz="1200" dirty="0"/>
            <a:t>3. Note de contextualisation</a:t>
          </a:r>
        </a:p>
        <a:p>
          <a:endParaRPr lang="fr-FR" sz="1200" dirty="0"/>
        </a:p>
      </dgm:t>
    </dgm:pt>
    <dgm:pt modelId="{D7423626-68DA-AA4B-9981-82A4383657E5}" type="parTrans" cxnId="{9DF60EBE-179B-214A-BA68-860F26B56E9B}">
      <dgm:prSet/>
      <dgm:spPr/>
      <dgm:t>
        <a:bodyPr/>
        <a:lstStyle/>
        <a:p>
          <a:endParaRPr lang="fr-FR"/>
        </a:p>
      </dgm:t>
    </dgm:pt>
    <dgm:pt modelId="{EF768B14-3D43-4942-BE0A-F25516AB58F6}" type="sibTrans" cxnId="{9DF60EBE-179B-214A-BA68-860F26B56E9B}">
      <dgm:prSet/>
      <dgm:spPr/>
      <dgm:t>
        <a:bodyPr/>
        <a:lstStyle/>
        <a:p>
          <a:endParaRPr lang="fr-FR"/>
        </a:p>
      </dgm:t>
    </dgm:pt>
    <dgm:pt modelId="{8BE82EBA-891E-A747-9ABB-9A33FFD94C19}">
      <dgm:prSet custT="1"/>
      <dgm:spPr>
        <a:solidFill>
          <a:srgbClr val="7030A0"/>
        </a:solidFill>
      </dgm:spPr>
      <dgm:t>
        <a:bodyPr/>
        <a:lstStyle/>
        <a:p>
          <a:r>
            <a:rPr lang="fr-FR" sz="1200" dirty="0"/>
            <a:t>N +4</a:t>
          </a:r>
        </a:p>
        <a:p>
          <a:r>
            <a:rPr lang="fr-FR" sz="1200" dirty="0"/>
            <a:t>QUI: COORDONNATEUR</a:t>
          </a:r>
        </a:p>
        <a:p>
          <a:r>
            <a:rPr lang="fr-FR" sz="1200" dirty="0"/>
            <a:t>1. Mise en œuvre du plan d’action </a:t>
          </a:r>
        </a:p>
        <a:p>
          <a:r>
            <a:rPr lang="fr-FR" sz="1200" dirty="0"/>
            <a:t>2. Séance info personnel et étudiants</a:t>
          </a:r>
        </a:p>
        <a:p>
          <a:endParaRPr lang="fr-FR" sz="1200" dirty="0"/>
        </a:p>
        <a:p>
          <a:endParaRPr lang="fr-FR" sz="1200" dirty="0"/>
        </a:p>
      </dgm:t>
    </dgm:pt>
    <dgm:pt modelId="{4CA0518F-6639-8142-9D86-2CC534CC3A5F}" type="parTrans" cxnId="{ADB0C05E-2BDA-4040-A646-FB69AC050453}">
      <dgm:prSet/>
      <dgm:spPr/>
      <dgm:t>
        <a:bodyPr/>
        <a:lstStyle/>
        <a:p>
          <a:endParaRPr lang="fr-FR"/>
        </a:p>
      </dgm:t>
    </dgm:pt>
    <dgm:pt modelId="{FD0A21A2-7B1C-1448-BFFC-333B686C2774}" type="sibTrans" cxnId="{ADB0C05E-2BDA-4040-A646-FB69AC050453}">
      <dgm:prSet/>
      <dgm:spPr/>
      <dgm:t>
        <a:bodyPr/>
        <a:lstStyle/>
        <a:p>
          <a:endParaRPr lang="fr-FR"/>
        </a:p>
      </dgm:t>
    </dgm:pt>
    <dgm:pt modelId="{26A11C11-E05E-A14F-90AE-2BCD8ADEA446}">
      <dgm:prSet custT="1"/>
      <dgm:spPr>
        <a:solidFill>
          <a:schemeClr val="accent5">
            <a:lumMod val="75000"/>
          </a:schemeClr>
        </a:solidFill>
      </dgm:spPr>
      <dgm:t>
        <a:bodyPr/>
        <a:lstStyle/>
        <a:p>
          <a:endParaRPr lang="fr-FR" sz="1800" dirty="0"/>
        </a:p>
        <a:p>
          <a:endParaRPr lang="fr-FR" sz="1800" dirty="0"/>
        </a:p>
        <a:p>
          <a:r>
            <a:rPr lang="fr-FR" sz="1800" dirty="0"/>
            <a:t>Cycle d'évaluation continue de la qualité d'un cursus</a:t>
          </a:r>
        </a:p>
        <a:p>
          <a:r>
            <a:rPr lang="fr-FR" sz="1800" dirty="0">
              <a:latin typeface="Wingdings" charset="2"/>
              <a:cs typeface="Wingdings" charset="2"/>
            </a:rPr>
            <a:t>è </a:t>
          </a:r>
          <a:r>
            <a:rPr lang="fr-FR" sz="1800" dirty="0"/>
            <a:t>La CDQR coordonne à chaque étape, réalise les </a:t>
          </a:r>
          <a:r>
            <a:rPr lang="fr-FR" sz="1800" dirty="0" err="1"/>
            <a:t>swot</a:t>
          </a:r>
          <a:r>
            <a:rPr lang="fr-FR" sz="1800" dirty="0"/>
            <a:t> et les enquêtes</a:t>
          </a:r>
        </a:p>
        <a:p>
          <a:endParaRPr lang="fr-FR" sz="1800" dirty="0"/>
        </a:p>
        <a:p>
          <a:endParaRPr lang="fr-FR" sz="1800" dirty="0"/>
        </a:p>
      </dgm:t>
    </dgm:pt>
    <dgm:pt modelId="{F695B381-F127-2442-9EE8-D07356ADFC8A}" type="sibTrans" cxnId="{3B319355-8AC0-8A43-8461-047489E9A519}">
      <dgm:prSet/>
      <dgm:spPr/>
      <dgm:t>
        <a:bodyPr/>
        <a:lstStyle/>
        <a:p>
          <a:endParaRPr lang="fr-FR"/>
        </a:p>
      </dgm:t>
    </dgm:pt>
    <dgm:pt modelId="{CDDA7E6B-39F8-7346-8856-E2B77FFD1641}" type="parTrans" cxnId="{3B319355-8AC0-8A43-8461-047489E9A519}">
      <dgm:prSet/>
      <dgm:spPr/>
      <dgm:t>
        <a:bodyPr/>
        <a:lstStyle/>
        <a:p>
          <a:endParaRPr lang="fr-FR"/>
        </a:p>
      </dgm:t>
    </dgm:pt>
    <dgm:pt modelId="{E9348256-3A7B-4F46-AAA8-83C30602C877}">
      <dgm:prSet phldrT="[Texte]"/>
      <dgm:spPr>
        <a:solidFill>
          <a:srgbClr val="7030A0"/>
        </a:solidFill>
      </dgm:spPr>
      <dgm:t>
        <a:bodyPr/>
        <a:lstStyle/>
        <a:p>
          <a:r>
            <a:rPr lang="fr-FR" dirty="0"/>
            <a:t>N +5 </a:t>
          </a:r>
        </a:p>
        <a:p>
          <a:r>
            <a:rPr lang="fr-FR" dirty="0"/>
            <a:t>QUI: COORDONNATEUR </a:t>
          </a:r>
        </a:p>
        <a:p>
          <a:r>
            <a:rPr lang="fr-FR" dirty="0"/>
            <a:t>1. Rédaction et envoi du DA</a:t>
          </a:r>
        </a:p>
        <a:p>
          <a:r>
            <a:rPr lang="fr-FR" dirty="0"/>
            <a:t>2. </a:t>
          </a:r>
          <a:r>
            <a:rPr lang="fr-FR" dirty="0" err="1"/>
            <a:t>Swot</a:t>
          </a:r>
          <a:endParaRPr lang="fr-FR" dirty="0"/>
        </a:p>
        <a:p>
          <a:endParaRPr lang="fr-FR" dirty="0"/>
        </a:p>
      </dgm:t>
    </dgm:pt>
    <dgm:pt modelId="{D09DB3ED-65A8-43D6-A4DF-246E3B9F5D0D}" type="parTrans" cxnId="{DB0C1888-3D38-4283-BA25-FC38D8CD660C}">
      <dgm:prSet/>
      <dgm:spPr/>
      <dgm:t>
        <a:bodyPr/>
        <a:lstStyle/>
        <a:p>
          <a:endParaRPr lang="fr-BE"/>
        </a:p>
      </dgm:t>
    </dgm:pt>
    <dgm:pt modelId="{E2645D47-D5A1-440C-93F1-393B828D7CDB}" type="sibTrans" cxnId="{DB0C1888-3D38-4283-BA25-FC38D8CD660C}">
      <dgm:prSet custLinFactNeighborX="-3941"/>
      <dgm:spPr/>
      <dgm:t>
        <a:bodyPr/>
        <a:lstStyle/>
        <a:p>
          <a:endParaRPr lang="fr-BE"/>
        </a:p>
      </dgm:t>
    </dgm:pt>
    <dgm:pt modelId="{5454BAF0-ED4E-2445-959D-64EBA6584136}" type="pres">
      <dgm:prSet presAssocID="{C52C6024-2E37-764A-ADFC-7F710662BC80}" presName="Name0" presStyleCnt="0">
        <dgm:presLayoutVars>
          <dgm:dir/>
          <dgm:resizeHandles val="exact"/>
        </dgm:presLayoutVars>
      </dgm:prSet>
      <dgm:spPr/>
    </dgm:pt>
    <dgm:pt modelId="{B5A4B7DE-9324-E64D-BC6D-DB67ACDE87BE}" type="pres">
      <dgm:prSet presAssocID="{C52C6024-2E37-764A-ADFC-7F710662BC80}" presName="cycle" presStyleCnt="0"/>
      <dgm:spPr/>
    </dgm:pt>
    <dgm:pt modelId="{F0C772FF-F92C-2641-9F9C-93F9F4ECE2AB}" type="pres">
      <dgm:prSet presAssocID="{58E0291B-8946-A042-BBE9-5FD64F3E259A}" presName="nodeFirstNode" presStyleLbl="node1" presStyleIdx="0" presStyleCnt="9" custScaleX="91488" custScaleY="257228" custRadScaleRad="89233" custRadScaleInc="-1235">
        <dgm:presLayoutVars>
          <dgm:bulletEnabled val="1"/>
        </dgm:presLayoutVars>
      </dgm:prSet>
      <dgm:spPr/>
    </dgm:pt>
    <dgm:pt modelId="{6A9282DB-5047-9F47-9119-E233C2F5AE02}" type="pres">
      <dgm:prSet presAssocID="{93D68272-A48C-314A-9862-92322979E63E}" presName="sibTransFirstNode" presStyleLbl="bgShp" presStyleIdx="0" presStyleCnt="1" custLinFactNeighborX="-4529" custLinFactNeighborY="-1016"/>
      <dgm:spPr/>
    </dgm:pt>
    <dgm:pt modelId="{56693B37-F395-1148-8398-CE65498F613F}" type="pres">
      <dgm:prSet presAssocID="{F704B196-8A1C-274A-8E77-7F21C3BBA134}" presName="nodeFollowingNodes" presStyleLbl="node1" presStyleIdx="1" presStyleCnt="9" custScaleX="93401" custScaleY="196535" custRadScaleRad="120133" custRadScaleInc="3844">
        <dgm:presLayoutVars>
          <dgm:bulletEnabled val="1"/>
        </dgm:presLayoutVars>
      </dgm:prSet>
      <dgm:spPr/>
    </dgm:pt>
    <dgm:pt modelId="{458FA40A-4293-A840-80E1-1EF282298C0C}" type="pres">
      <dgm:prSet presAssocID="{B081CDE5-B30F-7144-92CB-28D0CB200D74}" presName="nodeFollowingNodes" presStyleLbl="node1" presStyleIdx="2" presStyleCnt="9" custScaleX="97482" custScaleY="264308" custRadScaleRad="98263" custRadScaleInc="4387">
        <dgm:presLayoutVars>
          <dgm:bulletEnabled val="1"/>
        </dgm:presLayoutVars>
      </dgm:prSet>
      <dgm:spPr/>
    </dgm:pt>
    <dgm:pt modelId="{D837585A-E5C8-4047-97C4-29E2054FE43E}" type="pres">
      <dgm:prSet presAssocID="{BB7AAEDE-8D19-A140-9C2B-85B305A2B5F5}" presName="nodeFollowingNodes" presStyleLbl="node1" presStyleIdx="3" presStyleCnt="9" custScaleX="96413" custScaleY="219010" custRadScaleRad="107048" custRadScaleInc="17317">
        <dgm:presLayoutVars>
          <dgm:bulletEnabled val="1"/>
        </dgm:presLayoutVars>
      </dgm:prSet>
      <dgm:spPr/>
    </dgm:pt>
    <dgm:pt modelId="{0036DDAE-B221-2846-8DCB-492BFD684B61}" type="pres">
      <dgm:prSet presAssocID="{BDD9C20A-61E5-AA4F-803F-2047194ABE7B}" presName="nodeFollowingNodes" presStyleLbl="node1" presStyleIdx="4" presStyleCnt="9" custScaleX="94422" custScaleY="200911" custRadScaleRad="69365" custRadScaleInc="29606">
        <dgm:presLayoutVars>
          <dgm:bulletEnabled val="1"/>
        </dgm:presLayoutVars>
      </dgm:prSet>
      <dgm:spPr/>
    </dgm:pt>
    <dgm:pt modelId="{AEAD13C5-062D-C545-B523-B109A8F5B1D1}" type="pres">
      <dgm:prSet presAssocID="{2BD80942-1431-AA4B-BC64-E9728F0614D9}" presName="nodeFollowingNodes" presStyleLbl="node1" presStyleIdx="5" presStyleCnt="9" custScaleX="89574" custScaleY="247474" custRadScaleRad="96921" custRadScaleInc="70407">
        <dgm:presLayoutVars>
          <dgm:bulletEnabled val="1"/>
        </dgm:presLayoutVars>
      </dgm:prSet>
      <dgm:spPr/>
    </dgm:pt>
    <dgm:pt modelId="{8C4EF60F-FDED-084B-87D0-5A08F5DB4DFC}" type="pres">
      <dgm:prSet presAssocID="{8BE82EBA-891E-A747-9ABB-9A33FFD94C19}" presName="nodeFollowingNodes" presStyleLbl="node1" presStyleIdx="6" presStyleCnt="9" custScaleX="99872" custScaleY="200825" custRadScaleRad="88708" custRadScaleInc="88893">
        <dgm:presLayoutVars>
          <dgm:bulletEnabled val="1"/>
        </dgm:presLayoutVars>
      </dgm:prSet>
      <dgm:spPr/>
    </dgm:pt>
    <dgm:pt modelId="{411231F5-943D-F042-9B13-6101A7172548}" type="pres">
      <dgm:prSet presAssocID="{26A11C11-E05E-A14F-90AE-2BCD8ADEA446}" presName="nodeFollowingNodes" presStyleLbl="node1" presStyleIdx="7" presStyleCnt="9" custScaleX="127636" custScaleY="249289" custRadScaleRad="6627" custRadScaleInc="325163">
        <dgm:presLayoutVars>
          <dgm:bulletEnabled val="1"/>
        </dgm:presLayoutVars>
      </dgm:prSet>
      <dgm:spPr/>
    </dgm:pt>
    <dgm:pt modelId="{31D36955-1EB1-4FE7-B456-61204D21D8BA}" type="pres">
      <dgm:prSet presAssocID="{E9348256-3A7B-4F46-AAA8-83C30602C877}" presName="nodeFollowingNodes" presStyleLbl="node1" presStyleIdx="8" presStyleCnt="9" custScaleX="102934" custScaleY="197946" custRadScaleRad="107978" custRadScaleInc="-26823">
        <dgm:presLayoutVars>
          <dgm:bulletEnabled val="1"/>
        </dgm:presLayoutVars>
      </dgm:prSet>
      <dgm:spPr/>
    </dgm:pt>
  </dgm:ptLst>
  <dgm:cxnLst>
    <dgm:cxn modelId="{DF2F8607-5335-4DBD-857E-2D6E3A29954C}" type="presOf" srcId="{E9348256-3A7B-4F46-AAA8-83C30602C877}" destId="{31D36955-1EB1-4FE7-B456-61204D21D8BA}" srcOrd="0" destOrd="0" presId="urn:microsoft.com/office/officeart/2005/8/layout/cycle3"/>
    <dgm:cxn modelId="{AA82CE12-C75F-5A48-99E5-F87FC43BCE29}" type="presOf" srcId="{93D68272-A48C-314A-9862-92322979E63E}" destId="{6A9282DB-5047-9F47-9119-E233C2F5AE02}" srcOrd="0" destOrd="0" presId="urn:microsoft.com/office/officeart/2005/8/layout/cycle3"/>
    <dgm:cxn modelId="{CC036F2D-A402-FB47-BEDF-6BEEF498F269}" type="presOf" srcId="{2BD80942-1431-AA4B-BC64-E9728F0614D9}" destId="{AEAD13C5-062D-C545-B523-B109A8F5B1D1}" srcOrd="0" destOrd="0" presId="urn:microsoft.com/office/officeart/2005/8/layout/cycle3"/>
    <dgm:cxn modelId="{ADB0C05E-2BDA-4040-A646-FB69AC050453}" srcId="{C52C6024-2E37-764A-ADFC-7F710662BC80}" destId="{8BE82EBA-891E-A747-9ABB-9A33FFD94C19}" srcOrd="6" destOrd="0" parTransId="{4CA0518F-6639-8142-9D86-2CC534CC3A5F}" sibTransId="{FD0A21A2-7B1C-1448-BFFC-333B686C2774}"/>
    <dgm:cxn modelId="{E0445143-3DC9-7540-87E1-862ECFE5EDC7}" type="presOf" srcId="{C52C6024-2E37-764A-ADFC-7F710662BC80}" destId="{5454BAF0-ED4E-2445-959D-64EBA6584136}" srcOrd="0" destOrd="0" presId="urn:microsoft.com/office/officeart/2005/8/layout/cycle3"/>
    <dgm:cxn modelId="{294EE368-2685-1444-917B-E8C5B717EA6E}" type="presOf" srcId="{BB7AAEDE-8D19-A140-9C2B-85B305A2B5F5}" destId="{D837585A-E5C8-4047-97C4-29E2054FE43E}" srcOrd="0" destOrd="0" presId="urn:microsoft.com/office/officeart/2005/8/layout/cycle3"/>
    <dgm:cxn modelId="{5BC44B6B-E75F-7949-B3FB-CBFC20ACE9B2}" srcId="{C52C6024-2E37-764A-ADFC-7F710662BC80}" destId="{BB7AAEDE-8D19-A140-9C2B-85B305A2B5F5}" srcOrd="3" destOrd="0" parTransId="{09D50D2F-C757-224E-9115-60BC2467C9F7}" sibTransId="{7A00FB6A-15AA-8C45-BFDA-55308F3FFED2}"/>
    <dgm:cxn modelId="{5A1CCA6C-0F32-AD4E-9677-FE22036A54EE}" type="presOf" srcId="{8BE82EBA-891E-A747-9ABB-9A33FFD94C19}" destId="{8C4EF60F-FDED-084B-87D0-5A08F5DB4DFC}" srcOrd="0" destOrd="0" presId="urn:microsoft.com/office/officeart/2005/8/layout/cycle3"/>
    <dgm:cxn modelId="{2E247855-24FC-A245-A9C4-BD742845A4ED}" srcId="{C52C6024-2E37-764A-ADFC-7F710662BC80}" destId="{58E0291B-8946-A042-BBE9-5FD64F3E259A}" srcOrd="0" destOrd="0" parTransId="{003F942B-25E4-6D4F-B109-1663F973D080}" sibTransId="{93D68272-A48C-314A-9862-92322979E63E}"/>
    <dgm:cxn modelId="{3B319355-8AC0-8A43-8461-047489E9A519}" srcId="{C52C6024-2E37-764A-ADFC-7F710662BC80}" destId="{26A11C11-E05E-A14F-90AE-2BCD8ADEA446}" srcOrd="7" destOrd="0" parTransId="{CDDA7E6B-39F8-7346-8856-E2B77FFD1641}" sibTransId="{F695B381-F127-2442-9EE8-D07356ADFC8A}"/>
    <dgm:cxn modelId="{F7EA6C5A-C000-A44B-883E-3C4A826D6D70}" srcId="{C52C6024-2E37-764A-ADFC-7F710662BC80}" destId="{F704B196-8A1C-274A-8E77-7F21C3BBA134}" srcOrd="1" destOrd="0" parTransId="{802BA5C4-D104-EB4C-B1EF-F3B2E4BC4659}" sibTransId="{BC032A94-4433-5843-9887-19F12BDCBAAF}"/>
    <dgm:cxn modelId="{DB0C1888-3D38-4283-BA25-FC38D8CD660C}" srcId="{C52C6024-2E37-764A-ADFC-7F710662BC80}" destId="{E9348256-3A7B-4F46-AAA8-83C30602C877}" srcOrd="8" destOrd="0" parTransId="{D09DB3ED-65A8-43D6-A4DF-246E3B9F5D0D}" sibTransId="{E2645D47-D5A1-440C-93F1-393B828D7CDB}"/>
    <dgm:cxn modelId="{47C83788-9311-124B-B349-BF17AC6972A3}" type="presOf" srcId="{26A11C11-E05E-A14F-90AE-2BCD8ADEA446}" destId="{411231F5-943D-F042-9B13-6101A7172548}" srcOrd="0" destOrd="0" presId="urn:microsoft.com/office/officeart/2005/8/layout/cycle3"/>
    <dgm:cxn modelId="{02D14994-BDA9-844B-968A-206EBF5CE0CA}" type="presOf" srcId="{B081CDE5-B30F-7144-92CB-28D0CB200D74}" destId="{458FA40A-4293-A840-80E1-1EF282298C0C}" srcOrd="0" destOrd="0" presId="urn:microsoft.com/office/officeart/2005/8/layout/cycle3"/>
    <dgm:cxn modelId="{B23A37B1-1069-5748-8BD6-319BC2F58D15}" srcId="{C52C6024-2E37-764A-ADFC-7F710662BC80}" destId="{B081CDE5-B30F-7144-92CB-28D0CB200D74}" srcOrd="2" destOrd="0" parTransId="{70BD7AC6-3052-8243-BA9C-11EA462AF2AC}" sibTransId="{0C2BF457-791E-9345-9BFA-299CE842E229}"/>
    <dgm:cxn modelId="{E5F318BB-0547-1E43-A6C1-11D07DAD2372}" type="presOf" srcId="{58E0291B-8946-A042-BBE9-5FD64F3E259A}" destId="{F0C772FF-F92C-2641-9F9C-93F9F4ECE2AB}" srcOrd="0" destOrd="0" presId="urn:microsoft.com/office/officeart/2005/8/layout/cycle3"/>
    <dgm:cxn modelId="{9DF60EBE-179B-214A-BA68-860F26B56E9B}" srcId="{C52C6024-2E37-764A-ADFC-7F710662BC80}" destId="{2BD80942-1431-AA4B-BC64-E9728F0614D9}" srcOrd="5" destOrd="0" parTransId="{D7423626-68DA-AA4B-9981-82A4383657E5}" sibTransId="{EF768B14-3D43-4942-BE0A-F25516AB58F6}"/>
    <dgm:cxn modelId="{6B7D5ED4-9163-7B44-8CEC-5792771CD13D}" type="presOf" srcId="{F704B196-8A1C-274A-8E77-7F21C3BBA134}" destId="{56693B37-F395-1148-8398-CE65498F613F}" srcOrd="0" destOrd="0" presId="urn:microsoft.com/office/officeart/2005/8/layout/cycle3"/>
    <dgm:cxn modelId="{5FEAFBF0-DF15-B749-B2FB-AE7303D148F5}" type="presOf" srcId="{BDD9C20A-61E5-AA4F-803F-2047194ABE7B}" destId="{0036DDAE-B221-2846-8DCB-492BFD684B61}" srcOrd="0" destOrd="0" presId="urn:microsoft.com/office/officeart/2005/8/layout/cycle3"/>
    <dgm:cxn modelId="{96C6BDFD-B4B9-2E4F-8603-B7520C5AE76E}" srcId="{C52C6024-2E37-764A-ADFC-7F710662BC80}" destId="{BDD9C20A-61E5-AA4F-803F-2047194ABE7B}" srcOrd="4" destOrd="0" parTransId="{0995C83F-0F8E-D949-9502-F441A6B49B6B}" sibTransId="{B5F30DD5-CFC6-3443-88FC-AFB793B3DE23}"/>
    <dgm:cxn modelId="{0D4A3210-797A-5144-A83F-6CADD61109E9}" type="presParOf" srcId="{5454BAF0-ED4E-2445-959D-64EBA6584136}" destId="{B5A4B7DE-9324-E64D-BC6D-DB67ACDE87BE}" srcOrd="0" destOrd="0" presId="urn:microsoft.com/office/officeart/2005/8/layout/cycle3"/>
    <dgm:cxn modelId="{283D04B6-FA31-554D-B621-23979FB2B39B}" type="presParOf" srcId="{B5A4B7DE-9324-E64D-BC6D-DB67ACDE87BE}" destId="{F0C772FF-F92C-2641-9F9C-93F9F4ECE2AB}" srcOrd="0" destOrd="0" presId="urn:microsoft.com/office/officeart/2005/8/layout/cycle3"/>
    <dgm:cxn modelId="{939DFC09-F277-5649-BFF1-604BA18CF617}" type="presParOf" srcId="{B5A4B7DE-9324-E64D-BC6D-DB67ACDE87BE}" destId="{6A9282DB-5047-9F47-9119-E233C2F5AE02}" srcOrd="1" destOrd="0" presId="urn:microsoft.com/office/officeart/2005/8/layout/cycle3"/>
    <dgm:cxn modelId="{9F4DD4C9-2535-2C4D-BE0C-E2DFBF63FB40}" type="presParOf" srcId="{B5A4B7DE-9324-E64D-BC6D-DB67ACDE87BE}" destId="{56693B37-F395-1148-8398-CE65498F613F}" srcOrd="2" destOrd="0" presId="urn:microsoft.com/office/officeart/2005/8/layout/cycle3"/>
    <dgm:cxn modelId="{FB355E40-08B7-8341-8B32-B5F8DFADAD72}" type="presParOf" srcId="{B5A4B7DE-9324-E64D-BC6D-DB67ACDE87BE}" destId="{458FA40A-4293-A840-80E1-1EF282298C0C}" srcOrd="3" destOrd="0" presId="urn:microsoft.com/office/officeart/2005/8/layout/cycle3"/>
    <dgm:cxn modelId="{978E6FF1-DBBB-0F4A-91EF-D09A5D4EB41F}" type="presParOf" srcId="{B5A4B7DE-9324-E64D-BC6D-DB67ACDE87BE}" destId="{D837585A-E5C8-4047-97C4-29E2054FE43E}" srcOrd="4" destOrd="0" presId="urn:microsoft.com/office/officeart/2005/8/layout/cycle3"/>
    <dgm:cxn modelId="{E24CA525-26F6-3345-B2FF-E847E245ADC3}" type="presParOf" srcId="{B5A4B7DE-9324-E64D-BC6D-DB67ACDE87BE}" destId="{0036DDAE-B221-2846-8DCB-492BFD684B61}" srcOrd="5" destOrd="0" presId="urn:microsoft.com/office/officeart/2005/8/layout/cycle3"/>
    <dgm:cxn modelId="{871DF0D2-4E36-7345-9ACA-58A90C20B09D}" type="presParOf" srcId="{B5A4B7DE-9324-E64D-BC6D-DB67ACDE87BE}" destId="{AEAD13C5-062D-C545-B523-B109A8F5B1D1}" srcOrd="6" destOrd="0" presId="urn:microsoft.com/office/officeart/2005/8/layout/cycle3"/>
    <dgm:cxn modelId="{21F439EC-753C-8C45-9E0B-F8D8BA963CA4}" type="presParOf" srcId="{B5A4B7DE-9324-E64D-BC6D-DB67ACDE87BE}" destId="{8C4EF60F-FDED-084B-87D0-5A08F5DB4DFC}" srcOrd="7" destOrd="0" presId="urn:microsoft.com/office/officeart/2005/8/layout/cycle3"/>
    <dgm:cxn modelId="{2A583934-137E-A746-9085-992C40B7A51C}" type="presParOf" srcId="{B5A4B7DE-9324-E64D-BC6D-DB67ACDE87BE}" destId="{411231F5-943D-F042-9B13-6101A7172548}" srcOrd="8" destOrd="0" presId="urn:microsoft.com/office/officeart/2005/8/layout/cycle3"/>
    <dgm:cxn modelId="{F2A4F826-63D6-475D-8AA7-AE5A5377CC51}" type="presParOf" srcId="{B5A4B7DE-9324-E64D-BC6D-DB67ACDE87BE}" destId="{31D36955-1EB1-4FE7-B456-61204D21D8BA}" srcOrd="9"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DBD0CE-2057-5F45-BBEC-B410382536DE}" type="doc">
      <dgm:prSet loTypeId="urn:microsoft.com/office/officeart/2005/8/layout/matrix3" loCatId="" qsTypeId="urn:microsoft.com/office/officeart/2005/8/quickstyle/simple4" qsCatId="simple" csTypeId="urn:microsoft.com/office/officeart/2005/8/colors/colorful1#1" csCatId="colorful" phldr="1"/>
      <dgm:spPr/>
      <dgm:t>
        <a:bodyPr/>
        <a:lstStyle/>
        <a:p>
          <a:endParaRPr lang="fr-FR"/>
        </a:p>
      </dgm:t>
    </dgm:pt>
    <dgm:pt modelId="{2FC04175-7557-E64D-94AF-008E05285E37}">
      <dgm:prSet phldrT="[Texte]"/>
      <dgm:spPr>
        <a:solidFill>
          <a:schemeClr val="tx1">
            <a:lumMod val="65000"/>
            <a:lumOff val="35000"/>
          </a:schemeClr>
        </a:solidFill>
      </dgm:spPr>
      <dgm:t>
        <a:bodyPr/>
        <a:lstStyle/>
        <a:p>
          <a:r>
            <a:rPr lang="fr-FR" dirty="0"/>
            <a:t>Réaliste</a:t>
          </a:r>
        </a:p>
      </dgm:t>
    </dgm:pt>
    <dgm:pt modelId="{E1D24D91-7CA0-2348-BDC7-CCFB37C3C984}" type="parTrans" cxnId="{74DE7EA3-F136-6A4D-8B3B-7F65E69D28F4}">
      <dgm:prSet/>
      <dgm:spPr/>
      <dgm:t>
        <a:bodyPr/>
        <a:lstStyle/>
        <a:p>
          <a:endParaRPr lang="fr-FR"/>
        </a:p>
      </dgm:t>
    </dgm:pt>
    <dgm:pt modelId="{69ECCA07-9875-C84C-8D91-D27083763B88}" type="sibTrans" cxnId="{74DE7EA3-F136-6A4D-8B3B-7F65E69D28F4}">
      <dgm:prSet/>
      <dgm:spPr/>
      <dgm:t>
        <a:bodyPr/>
        <a:lstStyle/>
        <a:p>
          <a:endParaRPr lang="fr-FR"/>
        </a:p>
      </dgm:t>
    </dgm:pt>
    <dgm:pt modelId="{0B8D5990-2225-7B49-98B7-90A051EE22FB}">
      <dgm:prSet phldrT="[Texte]"/>
      <dgm:spPr>
        <a:solidFill>
          <a:schemeClr val="accent6">
            <a:lumMod val="75000"/>
          </a:schemeClr>
        </a:solidFill>
      </dgm:spPr>
      <dgm:t>
        <a:bodyPr/>
        <a:lstStyle/>
        <a:p>
          <a:r>
            <a:rPr lang="fr-FR" dirty="0" err="1"/>
            <a:t>Non-réaliste</a:t>
          </a:r>
          <a:endParaRPr lang="fr-FR" dirty="0"/>
        </a:p>
      </dgm:t>
    </dgm:pt>
    <dgm:pt modelId="{50566363-1718-2B47-82CC-874469D0F11C}" type="parTrans" cxnId="{DBDD489E-3B14-6C48-8A5D-967D93DAD6F0}">
      <dgm:prSet/>
      <dgm:spPr/>
      <dgm:t>
        <a:bodyPr/>
        <a:lstStyle/>
        <a:p>
          <a:endParaRPr lang="fr-FR"/>
        </a:p>
      </dgm:t>
    </dgm:pt>
    <dgm:pt modelId="{F7AB813A-B700-B94F-B323-B56AD71FDDE6}" type="sibTrans" cxnId="{DBDD489E-3B14-6C48-8A5D-967D93DAD6F0}">
      <dgm:prSet/>
      <dgm:spPr/>
      <dgm:t>
        <a:bodyPr/>
        <a:lstStyle/>
        <a:p>
          <a:endParaRPr lang="fr-FR"/>
        </a:p>
      </dgm:t>
    </dgm:pt>
    <dgm:pt modelId="{51DC4579-1CB5-D040-90ED-AC3B62E86796}">
      <dgm:prSet phldrT="[Texte]"/>
      <dgm:spPr>
        <a:solidFill>
          <a:schemeClr val="tx2">
            <a:lumMod val="75000"/>
          </a:schemeClr>
        </a:solidFill>
      </dgm:spPr>
      <dgm:t>
        <a:bodyPr/>
        <a:lstStyle/>
        <a:p>
          <a:r>
            <a:rPr lang="fr-FR" dirty="0"/>
            <a:t>Court terme</a:t>
          </a:r>
        </a:p>
      </dgm:t>
    </dgm:pt>
    <dgm:pt modelId="{F0668E50-23A7-1746-B5CB-ECAEECF56536}" type="parTrans" cxnId="{F75C48F8-1660-1E41-A685-983B7F758B22}">
      <dgm:prSet/>
      <dgm:spPr/>
      <dgm:t>
        <a:bodyPr/>
        <a:lstStyle/>
        <a:p>
          <a:endParaRPr lang="fr-FR"/>
        </a:p>
      </dgm:t>
    </dgm:pt>
    <dgm:pt modelId="{08A4435D-79CA-7341-9555-56F3C908C77D}" type="sibTrans" cxnId="{F75C48F8-1660-1E41-A685-983B7F758B22}">
      <dgm:prSet/>
      <dgm:spPr/>
      <dgm:t>
        <a:bodyPr/>
        <a:lstStyle/>
        <a:p>
          <a:endParaRPr lang="fr-FR"/>
        </a:p>
      </dgm:t>
    </dgm:pt>
    <dgm:pt modelId="{FBD35951-513A-A14F-AAC2-2E5B69B0A52E}">
      <dgm:prSet phldrT="[Texte]"/>
      <dgm:spPr>
        <a:solidFill>
          <a:schemeClr val="accent3">
            <a:lumMod val="75000"/>
          </a:schemeClr>
        </a:solidFill>
      </dgm:spPr>
      <dgm:t>
        <a:bodyPr/>
        <a:lstStyle/>
        <a:p>
          <a:r>
            <a:rPr lang="fr-FR" dirty="0"/>
            <a:t>Long terme</a:t>
          </a:r>
        </a:p>
      </dgm:t>
    </dgm:pt>
    <dgm:pt modelId="{4EAB3AA0-BBB5-254F-81AD-F7FCDF318765}" type="parTrans" cxnId="{64D0DC13-2725-7042-9565-BDC301677599}">
      <dgm:prSet/>
      <dgm:spPr/>
      <dgm:t>
        <a:bodyPr/>
        <a:lstStyle/>
        <a:p>
          <a:endParaRPr lang="fr-FR"/>
        </a:p>
      </dgm:t>
    </dgm:pt>
    <dgm:pt modelId="{BF25A724-C6F3-9940-ABC2-A8EADD6774D6}" type="sibTrans" cxnId="{64D0DC13-2725-7042-9565-BDC301677599}">
      <dgm:prSet/>
      <dgm:spPr/>
      <dgm:t>
        <a:bodyPr/>
        <a:lstStyle/>
        <a:p>
          <a:endParaRPr lang="fr-FR"/>
        </a:p>
      </dgm:t>
    </dgm:pt>
    <dgm:pt modelId="{C84D94EF-7F1C-5044-BBF3-804589B30E4C}" type="pres">
      <dgm:prSet presAssocID="{D8DBD0CE-2057-5F45-BBEC-B410382536DE}" presName="matrix" presStyleCnt="0">
        <dgm:presLayoutVars>
          <dgm:chMax val="1"/>
          <dgm:dir/>
          <dgm:resizeHandles val="exact"/>
        </dgm:presLayoutVars>
      </dgm:prSet>
      <dgm:spPr/>
    </dgm:pt>
    <dgm:pt modelId="{003E80D4-C0F6-634E-898A-B707162BA494}" type="pres">
      <dgm:prSet presAssocID="{D8DBD0CE-2057-5F45-BBEC-B410382536DE}" presName="diamond" presStyleLbl="bgShp" presStyleIdx="0" presStyleCnt="1" custLinFactNeighborX="59" custLinFactNeighborY="15967"/>
      <dgm:spPr/>
    </dgm:pt>
    <dgm:pt modelId="{DE92B35E-1039-AE44-B49F-75BB9B0A95C3}" type="pres">
      <dgm:prSet presAssocID="{D8DBD0CE-2057-5F45-BBEC-B410382536DE}" presName="quad1" presStyleLbl="node1" presStyleIdx="0" presStyleCnt="4">
        <dgm:presLayoutVars>
          <dgm:chMax val="0"/>
          <dgm:chPref val="0"/>
          <dgm:bulletEnabled val="1"/>
        </dgm:presLayoutVars>
      </dgm:prSet>
      <dgm:spPr/>
    </dgm:pt>
    <dgm:pt modelId="{F9F16AB5-9AC6-8B42-AC7F-C8656C4B6679}" type="pres">
      <dgm:prSet presAssocID="{D8DBD0CE-2057-5F45-BBEC-B410382536DE}" presName="quad2" presStyleLbl="node1" presStyleIdx="1" presStyleCnt="4" custLinFactNeighborX="972" custLinFactNeighborY="-269">
        <dgm:presLayoutVars>
          <dgm:chMax val="0"/>
          <dgm:chPref val="0"/>
          <dgm:bulletEnabled val="1"/>
        </dgm:presLayoutVars>
      </dgm:prSet>
      <dgm:spPr/>
    </dgm:pt>
    <dgm:pt modelId="{563526F0-2396-9D4B-B4BB-7AC4538486E9}" type="pres">
      <dgm:prSet presAssocID="{D8DBD0CE-2057-5F45-BBEC-B410382536DE}" presName="quad3" presStyleLbl="node1" presStyleIdx="2" presStyleCnt="4">
        <dgm:presLayoutVars>
          <dgm:chMax val="0"/>
          <dgm:chPref val="0"/>
          <dgm:bulletEnabled val="1"/>
        </dgm:presLayoutVars>
      </dgm:prSet>
      <dgm:spPr/>
    </dgm:pt>
    <dgm:pt modelId="{8BB5A6F3-DA96-374F-A548-53DD6962B0F2}" type="pres">
      <dgm:prSet presAssocID="{D8DBD0CE-2057-5F45-BBEC-B410382536DE}" presName="quad4" presStyleLbl="node1" presStyleIdx="3" presStyleCnt="4">
        <dgm:presLayoutVars>
          <dgm:chMax val="0"/>
          <dgm:chPref val="0"/>
          <dgm:bulletEnabled val="1"/>
        </dgm:presLayoutVars>
      </dgm:prSet>
      <dgm:spPr/>
    </dgm:pt>
  </dgm:ptLst>
  <dgm:cxnLst>
    <dgm:cxn modelId="{FD13DF0D-BD41-4958-A60F-D726A383337A}" type="presOf" srcId="{D8DBD0CE-2057-5F45-BBEC-B410382536DE}" destId="{C84D94EF-7F1C-5044-BBF3-804589B30E4C}" srcOrd="0" destOrd="0" presId="urn:microsoft.com/office/officeart/2005/8/layout/matrix3"/>
    <dgm:cxn modelId="{64D0DC13-2725-7042-9565-BDC301677599}" srcId="{D8DBD0CE-2057-5F45-BBEC-B410382536DE}" destId="{FBD35951-513A-A14F-AAC2-2E5B69B0A52E}" srcOrd="3" destOrd="0" parTransId="{4EAB3AA0-BBB5-254F-81AD-F7FCDF318765}" sibTransId="{BF25A724-C6F3-9940-ABC2-A8EADD6774D6}"/>
    <dgm:cxn modelId="{91B57119-AFFA-4413-92FB-9F81383F8D09}" type="presOf" srcId="{2FC04175-7557-E64D-94AF-008E05285E37}" destId="{DE92B35E-1039-AE44-B49F-75BB9B0A95C3}" srcOrd="0" destOrd="0" presId="urn:microsoft.com/office/officeart/2005/8/layout/matrix3"/>
    <dgm:cxn modelId="{AE3A9C95-18F2-4A80-A0B4-91B3DFD681DE}" type="presOf" srcId="{FBD35951-513A-A14F-AAC2-2E5B69B0A52E}" destId="{8BB5A6F3-DA96-374F-A548-53DD6962B0F2}" srcOrd="0" destOrd="0" presId="urn:microsoft.com/office/officeart/2005/8/layout/matrix3"/>
    <dgm:cxn modelId="{DBDD489E-3B14-6C48-8A5D-967D93DAD6F0}" srcId="{D8DBD0CE-2057-5F45-BBEC-B410382536DE}" destId="{0B8D5990-2225-7B49-98B7-90A051EE22FB}" srcOrd="1" destOrd="0" parTransId="{50566363-1718-2B47-82CC-874469D0F11C}" sibTransId="{F7AB813A-B700-B94F-B323-B56AD71FDDE6}"/>
    <dgm:cxn modelId="{74DE7EA3-F136-6A4D-8B3B-7F65E69D28F4}" srcId="{D8DBD0CE-2057-5F45-BBEC-B410382536DE}" destId="{2FC04175-7557-E64D-94AF-008E05285E37}" srcOrd="0" destOrd="0" parTransId="{E1D24D91-7CA0-2348-BDC7-CCFB37C3C984}" sibTransId="{69ECCA07-9875-C84C-8D91-D27083763B88}"/>
    <dgm:cxn modelId="{B8EC09D4-DE3C-472E-B5BE-6A4E6F4F8A53}" type="presOf" srcId="{0B8D5990-2225-7B49-98B7-90A051EE22FB}" destId="{F9F16AB5-9AC6-8B42-AC7F-C8656C4B6679}" srcOrd="0" destOrd="0" presId="urn:microsoft.com/office/officeart/2005/8/layout/matrix3"/>
    <dgm:cxn modelId="{AEC76CED-8367-49AE-AA81-8ABF5928FC84}" type="presOf" srcId="{51DC4579-1CB5-D040-90ED-AC3B62E86796}" destId="{563526F0-2396-9D4B-B4BB-7AC4538486E9}" srcOrd="0" destOrd="0" presId="urn:microsoft.com/office/officeart/2005/8/layout/matrix3"/>
    <dgm:cxn modelId="{F75C48F8-1660-1E41-A685-983B7F758B22}" srcId="{D8DBD0CE-2057-5F45-BBEC-B410382536DE}" destId="{51DC4579-1CB5-D040-90ED-AC3B62E86796}" srcOrd="2" destOrd="0" parTransId="{F0668E50-23A7-1746-B5CB-ECAEECF56536}" sibTransId="{08A4435D-79CA-7341-9555-56F3C908C77D}"/>
    <dgm:cxn modelId="{A0755DDC-61BC-4869-8779-0E1F6CFD22F0}" type="presParOf" srcId="{C84D94EF-7F1C-5044-BBF3-804589B30E4C}" destId="{003E80D4-C0F6-634E-898A-B707162BA494}" srcOrd="0" destOrd="0" presId="urn:microsoft.com/office/officeart/2005/8/layout/matrix3"/>
    <dgm:cxn modelId="{C73B61CB-7948-4189-95B1-446288E449C9}" type="presParOf" srcId="{C84D94EF-7F1C-5044-BBF3-804589B30E4C}" destId="{DE92B35E-1039-AE44-B49F-75BB9B0A95C3}" srcOrd="1" destOrd="0" presId="urn:microsoft.com/office/officeart/2005/8/layout/matrix3"/>
    <dgm:cxn modelId="{F3880814-4665-42ED-A42E-7BFB41521191}" type="presParOf" srcId="{C84D94EF-7F1C-5044-BBF3-804589B30E4C}" destId="{F9F16AB5-9AC6-8B42-AC7F-C8656C4B6679}" srcOrd="2" destOrd="0" presId="urn:microsoft.com/office/officeart/2005/8/layout/matrix3"/>
    <dgm:cxn modelId="{5A354221-E519-4F06-A2B2-7E7EC2F3DE2A}" type="presParOf" srcId="{C84D94EF-7F1C-5044-BBF3-804589B30E4C}" destId="{563526F0-2396-9D4B-B4BB-7AC4538486E9}" srcOrd="3" destOrd="0" presId="urn:microsoft.com/office/officeart/2005/8/layout/matrix3"/>
    <dgm:cxn modelId="{6C5BF4E6-9FF8-4AB1-A789-4A597F8A5D9F}" type="presParOf" srcId="{C84D94EF-7F1C-5044-BBF3-804589B30E4C}" destId="{8BB5A6F3-DA96-374F-A548-53DD6962B0F2}" srcOrd="4" destOrd="0" presId="urn:microsoft.com/office/officeart/2005/8/layout/matrix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9282DB-5047-9F47-9119-E233C2F5AE02}">
      <dsp:nvSpPr>
        <dsp:cNvPr id="0" name=""/>
        <dsp:cNvSpPr/>
      </dsp:nvSpPr>
      <dsp:spPr>
        <a:xfrm>
          <a:off x="132212" y="491023"/>
          <a:ext cx="6795100" cy="6795100"/>
        </a:xfrm>
        <a:prstGeom prst="circularArrow">
          <a:avLst>
            <a:gd name="adj1" fmla="val 5544"/>
            <a:gd name="adj2" fmla="val 330680"/>
            <a:gd name="adj3" fmla="val 14857868"/>
            <a:gd name="adj4" fmla="val 16756683"/>
            <a:gd name="adj5" fmla="val 5757"/>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0C772FF-F92C-2641-9F9C-93F9F4ECE2AB}">
      <dsp:nvSpPr>
        <dsp:cNvPr id="0" name=""/>
        <dsp:cNvSpPr/>
      </dsp:nvSpPr>
      <dsp:spPr>
        <a:xfrm>
          <a:off x="3040190" y="-69480"/>
          <a:ext cx="1594643" cy="2241752"/>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+6</a:t>
          </a:r>
        </a:p>
        <a:p>
          <a:pPr marL="0" lvl="0" indent="0" algn="ctr" defTabSz="533400">
            <a:lnSpc>
              <a:spcPct val="90000"/>
            </a:lnSpc>
            <a:spcBef>
              <a:spcPct val="0"/>
            </a:spcBef>
            <a:spcAft>
              <a:spcPct val="35000"/>
            </a:spcAft>
            <a:buNone/>
          </a:pPr>
          <a:r>
            <a:rPr lang="fr-FR" sz="1200" kern="1200" dirty="0"/>
            <a:t>QUI: COORDONNATEUR </a:t>
          </a:r>
        </a:p>
        <a:p>
          <a:pPr marL="0" lvl="0" indent="0" algn="ctr" defTabSz="533400">
            <a:lnSpc>
              <a:spcPct val="90000"/>
            </a:lnSpc>
            <a:spcBef>
              <a:spcPct val="0"/>
            </a:spcBef>
            <a:spcAft>
              <a:spcPct val="35000"/>
            </a:spcAft>
            <a:buNone/>
          </a:pPr>
          <a:r>
            <a:rPr lang="fr-FR" sz="1200" kern="1200" dirty="0"/>
            <a:t>1. Organisation de la visite des experts</a:t>
          </a:r>
        </a:p>
        <a:p>
          <a:pPr marL="0" lvl="0" indent="0" algn="ctr" defTabSz="533400">
            <a:lnSpc>
              <a:spcPct val="90000"/>
            </a:lnSpc>
            <a:spcBef>
              <a:spcPct val="0"/>
            </a:spcBef>
            <a:spcAft>
              <a:spcPct val="35000"/>
            </a:spcAft>
            <a:buNone/>
          </a:pPr>
          <a:r>
            <a:rPr lang="fr-FR" sz="1200" kern="1200" dirty="0"/>
            <a:t>2. Séance d'information après des  acteurs du cursus concernant le DA et la visite</a:t>
          </a:r>
        </a:p>
        <a:p>
          <a:pPr marL="0" lvl="0" indent="0" algn="ctr" defTabSz="533400">
            <a:lnSpc>
              <a:spcPct val="90000"/>
            </a:lnSpc>
            <a:spcBef>
              <a:spcPct val="0"/>
            </a:spcBef>
            <a:spcAft>
              <a:spcPct val="35000"/>
            </a:spcAft>
            <a:buNone/>
          </a:pPr>
          <a:r>
            <a:rPr lang="fr-FR" sz="1200" kern="1200" dirty="0"/>
            <a:t>3. Droit de réponse </a:t>
          </a:r>
        </a:p>
      </dsp:txBody>
      <dsp:txXfrm>
        <a:off x="3118034" y="8364"/>
        <a:ext cx="1438955" cy="2086064"/>
      </dsp:txXfrm>
    </dsp:sp>
    <dsp:sp modelId="{56693B37-F395-1148-8398-CE65498F613F}">
      <dsp:nvSpPr>
        <dsp:cNvPr id="0" name=""/>
        <dsp:cNvSpPr/>
      </dsp:nvSpPr>
      <dsp:spPr>
        <a:xfrm>
          <a:off x="5344933" y="168760"/>
          <a:ext cx="1627986" cy="1712810"/>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-1 </a:t>
          </a:r>
        </a:p>
        <a:p>
          <a:pPr marL="0" lvl="0" indent="0" algn="ctr" defTabSz="533400">
            <a:lnSpc>
              <a:spcPct val="90000"/>
            </a:lnSpc>
            <a:spcBef>
              <a:spcPct val="0"/>
            </a:spcBef>
            <a:spcAft>
              <a:spcPct val="35000"/>
            </a:spcAft>
            <a:buNone/>
          </a:pPr>
          <a:r>
            <a:rPr lang="fr-FR" sz="1200" kern="1200" dirty="0"/>
            <a:t>QUI: COORDONNATEUR ET </a:t>
          </a:r>
          <a:r>
            <a:rPr lang="fr-FR" sz="1200" kern="1200" dirty="0" err="1"/>
            <a:t>CECont</a:t>
          </a:r>
          <a:endParaRPr lang="fr-FR" sz="1200" kern="1200" dirty="0"/>
        </a:p>
        <a:p>
          <a:pPr marL="0" lvl="0" indent="0" algn="ctr" defTabSz="533400">
            <a:lnSpc>
              <a:spcPct val="90000"/>
            </a:lnSpc>
            <a:spcBef>
              <a:spcPct val="0"/>
            </a:spcBef>
            <a:spcAft>
              <a:spcPct val="35000"/>
            </a:spcAft>
            <a:buNone/>
          </a:pPr>
          <a:r>
            <a:rPr lang="fr-FR" sz="1200" kern="1200" dirty="0"/>
            <a:t>1. Rédaction et envoi du DA</a:t>
          </a:r>
        </a:p>
        <a:p>
          <a:pPr marL="0" lvl="0" indent="0" algn="ctr" defTabSz="533400">
            <a:lnSpc>
              <a:spcPct val="90000"/>
            </a:lnSpc>
            <a:spcBef>
              <a:spcPct val="0"/>
            </a:spcBef>
            <a:spcAft>
              <a:spcPct val="35000"/>
            </a:spcAft>
            <a:buNone/>
          </a:pPr>
          <a:r>
            <a:rPr lang="fr-FR" sz="1200" kern="1200" dirty="0"/>
            <a:t>2.  </a:t>
          </a:r>
          <a:r>
            <a:rPr lang="fr-FR" sz="1200" kern="1200" dirty="0" err="1"/>
            <a:t>Swot</a:t>
          </a:r>
          <a:endParaRPr lang="fr-FR" sz="1200" kern="1200" dirty="0"/>
        </a:p>
      </dsp:txBody>
      <dsp:txXfrm>
        <a:off x="5424405" y="248232"/>
        <a:ext cx="1469042" cy="1553866"/>
      </dsp:txXfrm>
    </dsp:sp>
    <dsp:sp modelId="{458FA40A-4293-A840-80E1-1EF282298C0C}">
      <dsp:nvSpPr>
        <dsp:cNvPr id="0" name=""/>
        <dsp:cNvSpPr/>
      </dsp:nvSpPr>
      <dsp:spPr>
        <a:xfrm>
          <a:off x="5824685" y="2068324"/>
          <a:ext cx="1699119" cy="2303454"/>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a:t>
          </a:r>
        </a:p>
        <a:p>
          <a:pPr marL="0" lvl="0" indent="0" algn="ctr" defTabSz="533400">
            <a:lnSpc>
              <a:spcPct val="90000"/>
            </a:lnSpc>
            <a:spcBef>
              <a:spcPct val="0"/>
            </a:spcBef>
            <a:spcAft>
              <a:spcPct val="35000"/>
            </a:spcAft>
            <a:buNone/>
          </a:pPr>
          <a:r>
            <a:rPr lang="fr-FR" sz="1200" kern="1200" dirty="0"/>
            <a:t>QUI: COORDONATEUR </a:t>
          </a:r>
        </a:p>
        <a:p>
          <a:pPr marL="0" lvl="0" indent="0" algn="ctr" defTabSz="533400">
            <a:lnSpc>
              <a:spcPct val="90000"/>
            </a:lnSpc>
            <a:spcBef>
              <a:spcPct val="0"/>
            </a:spcBef>
            <a:spcAft>
              <a:spcPct val="35000"/>
            </a:spcAft>
            <a:buNone/>
          </a:pPr>
          <a:r>
            <a:rPr lang="fr-FR" sz="1200" kern="1200" dirty="0"/>
            <a:t>1. Organisation de la visite des experts</a:t>
          </a:r>
        </a:p>
        <a:p>
          <a:pPr marL="0" lvl="0" indent="0" algn="ctr" defTabSz="533400">
            <a:lnSpc>
              <a:spcPct val="90000"/>
            </a:lnSpc>
            <a:spcBef>
              <a:spcPct val="0"/>
            </a:spcBef>
            <a:spcAft>
              <a:spcPct val="35000"/>
            </a:spcAft>
            <a:buNone/>
          </a:pPr>
          <a:r>
            <a:rPr lang="fr-FR" sz="1200" kern="1200" dirty="0"/>
            <a:t>2. Séance d'information après des  acteurs du cursus concernant le DA et la visite</a:t>
          </a:r>
        </a:p>
        <a:p>
          <a:pPr marL="0" lvl="0" indent="0" algn="ctr" defTabSz="533400">
            <a:lnSpc>
              <a:spcPct val="90000"/>
            </a:lnSpc>
            <a:spcBef>
              <a:spcPct val="0"/>
            </a:spcBef>
            <a:spcAft>
              <a:spcPct val="35000"/>
            </a:spcAft>
            <a:buNone/>
          </a:pPr>
          <a:r>
            <a:rPr lang="fr-FR" sz="1200" kern="1200" dirty="0"/>
            <a:t>3. Droit de réponse </a:t>
          </a:r>
        </a:p>
        <a:p>
          <a:pPr marL="0" lvl="0" indent="0" algn="ctr" defTabSz="533400">
            <a:lnSpc>
              <a:spcPct val="90000"/>
            </a:lnSpc>
            <a:spcBef>
              <a:spcPct val="0"/>
            </a:spcBef>
            <a:spcAft>
              <a:spcPct val="35000"/>
            </a:spcAft>
            <a:buNone/>
          </a:pPr>
          <a:endParaRPr lang="fr-FR" sz="1200" kern="1200" dirty="0"/>
        </a:p>
      </dsp:txBody>
      <dsp:txXfrm>
        <a:off x="5907629" y="2151268"/>
        <a:ext cx="1533231" cy="2137566"/>
      </dsp:txXfrm>
    </dsp:sp>
    <dsp:sp modelId="{D837585A-E5C8-4047-97C4-29E2054FE43E}">
      <dsp:nvSpPr>
        <dsp:cNvPr id="0" name=""/>
        <dsp:cNvSpPr/>
      </dsp:nvSpPr>
      <dsp:spPr>
        <a:xfrm>
          <a:off x="5519374" y="4516185"/>
          <a:ext cx="1680486" cy="1908680"/>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+1</a:t>
          </a:r>
        </a:p>
        <a:p>
          <a:pPr marL="0" lvl="0" indent="0" algn="ctr" defTabSz="533400">
            <a:lnSpc>
              <a:spcPct val="90000"/>
            </a:lnSpc>
            <a:spcBef>
              <a:spcPct val="0"/>
            </a:spcBef>
            <a:spcAft>
              <a:spcPct val="35000"/>
            </a:spcAft>
            <a:buNone/>
          </a:pPr>
          <a:r>
            <a:rPr lang="fr-FR" sz="1200" kern="1200" dirty="0"/>
            <a:t>QUI : COORDONNATEUR</a:t>
          </a:r>
        </a:p>
        <a:p>
          <a:pPr marL="0" lvl="0" indent="0" algn="ctr" defTabSz="533400">
            <a:lnSpc>
              <a:spcPct val="90000"/>
            </a:lnSpc>
            <a:spcBef>
              <a:spcPct val="0"/>
            </a:spcBef>
            <a:spcAft>
              <a:spcPct val="35000"/>
            </a:spcAft>
            <a:buNone/>
          </a:pPr>
          <a:r>
            <a:rPr lang="fr-FR" sz="1200" kern="1200" dirty="0"/>
            <a:t>1. Séance info rapport et plan d’action aux acteurs et aux CP et OG </a:t>
          </a:r>
        </a:p>
        <a:p>
          <a:pPr marL="0" lvl="0" indent="0" algn="ctr" defTabSz="533400">
            <a:lnSpc>
              <a:spcPct val="90000"/>
            </a:lnSpc>
            <a:spcBef>
              <a:spcPct val="0"/>
            </a:spcBef>
            <a:spcAft>
              <a:spcPct val="35000"/>
            </a:spcAft>
            <a:buNone/>
          </a:pPr>
          <a:r>
            <a:rPr lang="fr-FR" sz="1200" kern="1200" dirty="0"/>
            <a:t>2. Mise en œuvre du plan d’action</a:t>
          </a:r>
        </a:p>
      </dsp:txBody>
      <dsp:txXfrm>
        <a:off x="5601409" y="4598220"/>
        <a:ext cx="1516416" cy="1744610"/>
      </dsp:txXfrm>
    </dsp:sp>
    <dsp:sp modelId="{0036DDAE-B221-2846-8DCB-492BFD684B61}">
      <dsp:nvSpPr>
        <dsp:cNvPr id="0" name=""/>
        <dsp:cNvSpPr/>
      </dsp:nvSpPr>
      <dsp:spPr>
        <a:xfrm>
          <a:off x="3360955" y="4744876"/>
          <a:ext cx="1645783" cy="1750947"/>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+2 </a:t>
          </a:r>
        </a:p>
        <a:p>
          <a:pPr marL="0" lvl="0" indent="0" algn="ctr" defTabSz="533400">
            <a:lnSpc>
              <a:spcPct val="90000"/>
            </a:lnSpc>
            <a:spcBef>
              <a:spcPct val="0"/>
            </a:spcBef>
            <a:spcAft>
              <a:spcPct val="35000"/>
            </a:spcAft>
            <a:buNone/>
          </a:pPr>
          <a:r>
            <a:rPr lang="fr-FR" sz="1200" kern="1200" dirty="0"/>
            <a:t>QUI: COORDONNATEUR </a:t>
          </a:r>
        </a:p>
        <a:p>
          <a:pPr marL="0" lvl="0" indent="0" algn="ctr" defTabSz="533400">
            <a:lnSpc>
              <a:spcPct val="90000"/>
            </a:lnSpc>
            <a:spcBef>
              <a:spcPct val="0"/>
            </a:spcBef>
            <a:spcAft>
              <a:spcPct val="35000"/>
            </a:spcAft>
            <a:buNone/>
          </a:pPr>
          <a:r>
            <a:rPr lang="fr-FR" sz="1200" kern="1200" dirty="0"/>
            <a:t>1. Mise en </a:t>
          </a:r>
          <a:r>
            <a:rPr lang="fr-FR" sz="1200" kern="1200" dirty="0" err="1"/>
            <a:t>oeuvre</a:t>
          </a:r>
          <a:r>
            <a:rPr lang="fr-FR" sz="1200" kern="1200" dirty="0"/>
            <a:t> du plan d’action </a:t>
          </a:r>
        </a:p>
        <a:p>
          <a:pPr marL="0" lvl="0" indent="0" algn="ctr" defTabSz="533400">
            <a:lnSpc>
              <a:spcPct val="90000"/>
            </a:lnSpc>
            <a:spcBef>
              <a:spcPct val="0"/>
            </a:spcBef>
            <a:spcAft>
              <a:spcPct val="35000"/>
            </a:spcAft>
            <a:buNone/>
          </a:pPr>
          <a:r>
            <a:rPr lang="fr-FR" sz="1200" kern="1200" dirty="0"/>
            <a:t>2. Séance info personnel et étudiants</a:t>
          </a:r>
        </a:p>
      </dsp:txBody>
      <dsp:txXfrm>
        <a:off x="3441296" y="4825217"/>
        <a:ext cx="1485101" cy="1590265"/>
      </dsp:txXfrm>
    </dsp:sp>
    <dsp:sp modelId="{AEAD13C5-062D-C545-B523-B109A8F5B1D1}">
      <dsp:nvSpPr>
        <dsp:cNvPr id="0" name=""/>
        <dsp:cNvSpPr/>
      </dsp:nvSpPr>
      <dsp:spPr>
        <a:xfrm>
          <a:off x="1079068" y="4532493"/>
          <a:ext cx="1561282" cy="2156745"/>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+3</a:t>
          </a:r>
        </a:p>
        <a:p>
          <a:pPr marL="0" lvl="0" indent="0" algn="ctr" defTabSz="533400">
            <a:lnSpc>
              <a:spcPct val="90000"/>
            </a:lnSpc>
            <a:spcBef>
              <a:spcPct val="0"/>
            </a:spcBef>
            <a:spcAft>
              <a:spcPct val="35000"/>
            </a:spcAft>
            <a:buNone/>
          </a:pPr>
          <a:r>
            <a:rPr lang="fr-FR" sz="1200" kern="1200" dirty="0"/>
            <a:t>QUI: COORDONNATEUR</a:t>
          </a:r>
        </a:p>
        <a:p>
          <a:pPr marL="0" lvl="0" indent="0" algn="ctr" defTabSz="533400">
            <a:lnSpc>
              <a:spcPct val="90000"/>
            </a:lnSpc>
            <a:spcBef>
              <a:spcPct val="0"/>
            </a:spcBef>
            <a:spcAft>
              <a:spcPct val="35000"/>
            </a:spcAft>
            <a:buNone/>
          </a:pPr>
          <a:r>
            <a:rPr lang="fr-FR" sz="1200" kern="1200" dirty="0"/>
            <a:t>1. Mise en œuvre du plan d’action </a:t>
          </a:r>
        </a:p>
        <a:p>
          <a:pPr marL="0" lvl="0" indent="0" algn="ctr" defTabSz="533400">
            <a:lnSpc>
              <a:spcPct val="90000"/>
            </a:lnSpc>
            <a:spcBef>
              <a:spcPct val="0"/>
            </a:spcBef>
            <a:spcAft>
              <a:spcPct val="35000"/>
            </a:spcAft>
            <a:buNone/>
          </a:pPr>
          <a:r>
            <a:rPr lang="fr-FR" sz="1200" kern="1200" dirty="0"/>
            <a:t>2. Séance info personnel et étudiants</a:t>
          </a:r>
        </a:p>
        <a:p>
          <a:pPr marL="0" lvl="0" indent="0" algn="ctr" defTabSz="533400">
            <a:lnSpc>
              <a:spcPct val="90000"/>
            </a:lnSpc>
            <a:spcBef>
              <a:spcPct val="0"/>
            </a:spcBef>
            <a:spcAft>
              <a:spcPct val="35000"/>
            </a:spcAft>
            <a:buNone/>
          </a:pPr>
          <a:r>
            <a:rPr lang="fr-FR" sz="1200" kern="1200" dirty="0"/>
            <a:t>3. Note de contextualisation</a:t>
          </a:r>
        </a:p>
        <a:p>
          <a:pPr marL="0" lvl="0" indent="0" algn="ctr" defTabSz="533400">
            <a:lnSpc>
              <a:spcPct val="90000"/>
            </a:lnSpc>
            <a:spcBef>
              <a:spcPct val="0"/>
            </a:spcBef>
            <a:spcAft>
              <a:spcPct val="35000"/>
            </a:spcAft>
            <a:buNone/>
          </a:pPr>
          <a:endParaRPr lang="fr-FR" sz="1200" kern="1200" dirty="0"/>
        </a:p>
      </dsp:txBody>
      <dsp:txXfrm>
        <a:off x="1155284" y="4608709"/>
        <a:ext cx="1408850" cy="2004313"/>
      </dsp:txXfrm>
    </dsp:sp>
    <dsp:sp modelId="{8C4EF60F-FDED-084B-87D0-5A08F5DB4DFC}">
      <dsp:nvSpPr>
        <dsp:cNvPr id="0" name=""/>
        <dsp:cNvSpPr/>
      </dsp:nvSpPr>
      <dsp:spPr>
        <a:xfrm>
          <a:off x="418266" y="2672145"/>
          <a:ext cx="1740776" cy="1750197"/>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+4</a:t>
          </a:r>
        </a:p>
        <a:p>
          <a:pPr marL="0" lvl="0" indent="0" algn="ctr" defTabSz="533400">
            <a:lnSpc>
              <a:spcPct val="90000"/>
            </a:lnSpc>
            <a:spcBef>
              <a:spcPct val="0"/>
            </a:spcBef>
            <a:spcAft>
              <a:spcPct val="35000"/>
            </a:spcAft>
            <a:buNone/>
          </a:pPr>
          <a:r>
            <a:rPr lang="fr-FR" sz="1200" kern="1200" dirty="0"/>
            <a:t>QUI: COORDONNATEUR</a:t>
          </a:r>
        </a:p>
        <a:p>
          <a:pPr marL="0" lvl="0" indent="0" algn="ctr" defTabSz="533400">
            <a:lnSpc>
              <a:spcPct val="90000"/>
            </a:lnSpc>
            <a:spcBef>
              <a:spcPct val="0"/>
            </a:spcBef>
            <a:spcAft>
              <a:spcPct val="35000"/>
            </a:spcAft>
            <a:buNone/>
          </a:pPr>
          <a:r>
            <a:rPr lang="fr-FR" sz="1200" kern="1200" dirty="0"/>
            <a:t>1. Mise en œuvre du plan d’action </a:t>
          </a:r>
        </a:p>
        <a:p>
          <a:pPr marL="0" lvl="0" indent="0" algn="ctr" defTabSz="533400">
            <a:lnSpc>
              <a:spcPct val="90000"/>
            </a:lnSpc>
            <a:spcBef>
              <a:spcPct val="0"/>
            </a:spcBef>
            <a:spcAft>
              <a:spcPct val="35000"/>
            </a:spcAft>
            <a:buNone/>
          </a:pPr>
          <a:r>
            <a:rPr lang="fr-FR" sz="1200" kern="1200" dirty="0"/>
            <a:t>2. Séance info personnel et étudiants</a:t>
          </a:r>
        </a:p>
        <a:p>
          <a:pPr marL="0" lvl="0" indent="0" algn="ctr" defTabSz="533400">
            <a:lnSpc>
              <a:spcPct val="90000"/>
            </a:lnSpc>
            <a:spcBef>
              <a:spcPct val="0"/>
            </a:spcBef>
            <a:spcAft>
              <a:spcPct val="35000"/>
            </a:spcAft>
            <a:buNone/>
          </a:pPr>
          <a:endParaRPr lang="fr-FR" sz="1200" kern="1200" dirty="0"/>
        </a:p>
        <a:p>
          <a:pPr marL="0" lvl="0" indent="0" algn="ctr" defTabSz="533400">
            <a:lnSpc>
              <a:spcPct val="90000"/>
            </a:lnSpc>
            <a:spcBef>
              <a:spcPct val="0"/>
            </a:spcBef>
            <a:spcAft>
              <a:spcPct val="35000"/>
            </a:spcAft>
            <a:buNone/>
          </a:pPr>
          <a:endParaRPr lang="fr-FR" sz="1200" kern="1200" dirty="0"/>
        </a:p>
      </dsp:txBody>
      <dsp:txXfrm>
        <a:off x="503244" y="2757123"/>
        <a:ext cx="1570820" cy="1580241"/>
      </dsp:txXfrm>
    </dsp:sp>
    <dsp:sp modelId="{411231F5-943D-F042-9B13-6101A7172548}">
      <dsp:nvSpPr>
        <dsp:cNvPr id="0" name=""/>
        <dsp:cNvSpPr/>
      </dsp:nvSpPr>
      <dsp:spPr>
        <a:xfrm>
          <a:off x="2860947" y="2397494"/>
          <a:ext cx="2224705" cy="2172563"/>
        </a:xfrm>
        <a:prstGeom prst="roundRect">
          <a:avLst/>
        </a:prstGeom>
        <a:solidFill>
          <a:schemeClr val="accent5">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fr-FR" sz="1800" kern="1200" dirty="0"/>
        </a:p>
        <a:p>
          <a:pPr marL="0" lvl="0" indent="0" algn="ctr" defTabSz="800100">
            <a:lnSpc>
              <a:spcPct val="90000"/>
            </a:lnSpc>
            <a:spcBef>
              <a:spcPct val="0"/>
            </a:spcBef>
            <a:spcAft>
              <a:spcPct val="35000"/>
            </a:spcAft>
            <a:buNone/>
          </a:pPr>
          <a:endParaRPr lang="fr-FR" sz="1800" kern="1200" dirty="0"/>
        </a:p>
        <a:p>
          <a:pPr marL="0" lvl="0" indent="0" algn="ctr" defTabSz="800100">
            <a:lnSpc>
              <a:spcPct val="90000"/>
            </a:lnSpc>
            <a:spcBef>
              <a:spcPct val="0"/>
            </a:spcBef>
            <a:spcAft>
              <a:spcPct val="35000"/>
            </a:spcAft>
            <a:buNone/>
          </a:pPr>
          <a:r>
            <a:rPr lang="fr-FR" sz="1800" kern="1200" dirty="0"/>
            <a:t>Cycle d'évaluation continue de la qualité d'un cursus</a:t>
          </a:r>
        </a:p>
        <a:p>
          <a:pPr marL="0" lvl="0" indent="0" algn="ctr" defTabSz="800100">
            <a:lnSpc>
              <a:spcPct val="90000"/>
            </a:lnSpc>
            <a:spcBef>
              <a:spcPct val="0"/>
            </a:spcBef>
            <a:spcAft>
              <a:spcPct val="35000"/>
            </a:spcAft>
            <a:buNone/>
          </a:pPr>
          <a:r>
            <a:rPr lang="fr-FR" sz="1800" kern="1200" dirty="0">
              <a:latin typeface="Wingdings" charset="2"/>
              <a:cs typeface="Wingdings" charset="2"/>
            </a:rPr>
            <a:t>è </a:t>
          </a:r>
          <a:r>
            <a:rPr lang="fr-FR" sz="1800" kern="1200" dirty="0"/>
            <a:t>La CDQR coordonne à chaque étape, réalise les </a:t>
          </a:r>
          <a:r>
            <a:rPr lang="fr-FR" sz="1800" kern="1200" dirty="0" err="1"/>
            <a:t>swot</a:t>
          </a:r>
          <a:r>
            <a:rPr lang="fr-FR" sz="1800" kern="1200" dirty="0"/>
            <a:t> et les enquêtes</a:t>
          </a:r>
        </a:p>
        <a:p>
          <a:pPr marL="0" lvl="0" indent="0" algn="ctr" defTabSz="800100">
            <a:lnSpc>
              <a:spcPct val="90000"/>
            </a:lnSpc>
            <a:spcBef>
              <a:spcPct val="0"/>
            </a:spcBef>
            <a:spcAft>
              <a:spcPct val="35000"/>
            </a:spcAft>
            <a:buNone/>
          </a:pPr>
          <a:endParaRPr lang="fr-FR" sz="1800" kern="1200" dirty="0"/>
        </a:p>
        <a:p>
          <a:pPr marL="0" lvl="0" indent="0" algn="ctr" defTabSz="800100">
            <a:lnSpc>
              <a:spcPct val="90000"/>
            </a:lnSpc>
            <a:spcBef>
              <a:spcPct val="0"/>
            </a:spcBef>
            <a:spcAft>
              <a:spcPct val="35000"/>
            </a:spcAft>
            <a:buNone/>
          </a:pPr>
          <a:endParaRPr lang="fr-FR" sz="1800" kern="1200" dirty="0"/>
        </a:p>
      </dsp:txBody>
      <dsp:txXfrm>
        <a:off x="2967003" y="2503550"/>
        <a:ext cx="2012593" cy="1960451"/>
      </dsp:txXfrm>
    </dsp:sp>
    <dsp:sp modelId="{31D36955-1EB1-4FE7-B456-61204D21D8BA}">
      <dsp:nvSpPr>
        <dsp:cNvPr id="0" name=""/>
        <dsp:cNvSpPr/>
      </dsp:nvSpPr>
      <dsp:spPr>
        <a:xfrm>
          <a:off x="575753" y="748921"/>
          <a:ext cx="1794147" cy="1725107"/>
        </a:xfrm>
        <a:prstGeom prst="roundRect">
          <a:avLst/>
        </a:prstGeom>
        <a:solidFill>
          <a:srgbClr val="7030A0"/>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kern="1200" dirty="0"/>
            <a:t>N +5 </a:t>
          </a:r>
        </a:p>
        <a:p>
          <a:pPr marL="0" lvl="0" indent="0" algn="ctr" defTabSz="533400">
            <a:lnSpc>
              <a:spcPct val="90000"/>
            </a:lnSpc>
            <a:spcBef>
              <a:spcPct val="0"/>
            </a:spcBef>
            <a:spcAft>
              <a:spcPct val="35000"/>
            </a:spcAft>
            <a:buNone/>
          </a:pPr>
          <a:r>
            <a:rPr lang="fr-FR" sz="1200" kern="1200" dirty="0"/>
            <a:t>QUI: COORDONNATEUR </a:t>
          </a:r>
        </a:p>
        <a:p>
          <a:pPr marL="0" lvl="0" indent="0" algn="ctr" defTabSz="533400">
            <a:lnSpc>
              <a:spcPct val="90000"/>
            </a:lnSpc>
            <a:spcBef>
              <a:spcPct val="0"/>
            </a:spcBef>
            <a:spcAft>
              <a:spcPct val="35000"/>
            </a:spcAft>
            <a:buNone/>
          </a:pPr>
          <a:r>
            <a:rPr lang="fr-FR" sz="1200" kern="1200" dirty="0"/>
            <a:t>1. Rédaction et envoi du DA</a:t>
          </a:r>
        </a:p>
        <a:p>
          <a:pPr marL="0" lvl="0" indent="0" algn="ctr" defTabSz="533400">
            <a:lnSpc>
              <a:spcPct val="90000"/>
            </a:lnSpc>
            <a:spcBef>
              <a:spcPct val="0"/>
            </a:spcBef>
            <a:spcAft>
              <a:spcPct val="35000"/>
            </a:spcAft>
            <a:buNone/>
          </a:pPr>
          <a:r>
            <a:rPr lang="fr-FR" sz="1200" kern="1200" dirty="0"/>
            <a:t>2. </a:t>
          </a:r>
          <a:r>
            <a:rPr lang="fr-FR" sz="1200" kern="1200" dirty="0" err="1"/>
            <a:t>Swot</a:t>
          </a:r>
          <a:endParaRPr lang="fr-FR" sz="1200" kern="1200" dirty="0"/>
        </a:p>
        <a:p>
          <a:pPr marL="0" lvl="0" indent="0" algn="ctr" defTabSz="533400">
            <a:lnSpc>
              <a:spcPct val="90000"/>
            </a:lnSpc>
            <a:spcBef>
              <a:spcPct val="0"/>
            </a:spcBef>
            <a:spcAft>
              <a:spcPct val="35000"/>
            </a:spcAft>
            <a:buNone/>
          </a:pPr>
          <a:endParaRPr lang="fr-FR" sz="1200" kern="1200" dirty="0"/>
        </a:p>
      </dsp:txBody>
      <dsp:txXfrm>
        <a:off x="659966" y="833134"/>
        <a:ext cx="1625721" cy="1556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3E80D4-C0F6-634E-898A-B707162BA494}">
      <dsp:nvSpPr>
        <dsp:cNvPr id="0" name=""/>
        <dsp:cNvSpPr/>
      </dsp:nvSpPr>
      <dsp:spPr>
        <a:xfrm>
          <a:off x="104056" y="0"/>
          <a:ext cx="1616966" cy="1616966"/>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E92B35E-1039-AE44-B49F-75BB9B0A95C3}">
      <dsp:nvSpPr>
        <dsp:cNvPr id="0" name=""/>
        <dsp:cNvSpPr/>
      </dsp:nvSpPr>
      <dsp:spPr>
        <a:xfrm>
          <a:off x="256713" y="153611"/>
          <a:ext cx="630616" cy="630616"/>
        </a:xfrm>
        <a:prstGeom prst="roundRect">
          <a:avLst/>
        </a:prstGeom>
        <a:solidFill>
          <a:schemeClr val="tx1">
            <a:lumMod val="65000"/>
            <a:lumOff val="3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Réaliste</a:t>
          </a:r>
        </a:p>
      </dsp:txBody>
      <dsp:txXfrm>
        <a:off x="287497" y="184395"/>
        <a:ext cx="569048" cy="569048"/>
      </dsp:txXfrm>
    </dsp:sp>
    <dsp:sp modelId="{F9F16AB5-9AC6-8B42-AC7F-C8656C4B6679}">
      <dsp:nvSpPr>
        <dsp:cNvPr id="0" name=""/>
        <dsp:cNvSpPr/>
      </dsp:nvSpPr>
      <dsp:spPr>
        <a:xfrm>
          <a:off x="941969" y="151915"/>
          <a:ext cx="630616" cy="630616"/>
        </a:xfrm>
        <a:prstGeom prst="round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err="1"/>
            <a:t>Non-réaliste</a:t>
          </a:r>
          <a:endParaRPr lang="fr-FR" sz="1100" kern="1200" dirty="0"/>
        </a:p>
      </dsp:txBody>
      <dsp:txXfrm>
        <a:off x="972753" y="182699"/>
        <a:ext cx="569048" cy="569048"/>
      </dsp:txXfrm>
    </dsp:sp>
    <dsp:sp modelId="{563526F0-2396-9D4B-B4BB-7AC4538486E9}">
      <dsp:nvSpPr>
        <dsp:cNvPr id="0" name=""/>
        <dsp:cNvSpPr/>
      </dsp:nvSpPr>
      <dsp:spPr>
        <a:xfrm>
          <a:off x="256713" y="832737"/>
          <a:ext cx="630616" cy="630616"/>
        </a:xfrm>
        <a:prstGeom prst="roundRect">
          <a:avLst/>
        </a:prstGeom>
        <a:solidFill>
          <a:schemeClr val="tx2">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Court terme</a:t>
          </a:r>
        </a:p>
      </dsp:txBody>
      <dsp:txXfrm>
        <a:off x="287497" y="863521"/>
        <a:ext cx="569048" cy="569048"/>
      </dsp:txXfrm>
    </dsp:sp>
    <dsp:sp modelId="{8BB5A6F3-DA96-374F-A548-53DD6962B0F2}">
      <dsp:nvSpPr>
        <dsp:cNvPr id="0" name=""/>
        <dsp:cNvSpPr/>
      </dsp:nvSpPr>
      <dsp:spPr>
        <a:xfrm>
          <a:off x="935839" y="832737"/>
          <a:ext cx="630616" cy="630616"/>
        </a:xfrm>
        <a:prstGeom prst="roundRect">
          <a:avLst/>
        </a:prstGeom>
        <a:solidFill>
          <a:schemeClr val="accent3">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Long terme</a:t>
          </a:r>
        </a:p>
      </dsp:txBody>
      <dsp:txXfrm>
        <a:off x="966623" y="863521"/>
        <a:ext cx="569048" cy="569048"/>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A599C5-5058-6945-95E4-5FAB04A70C07}" type="datetimeFigureOut">
              <a:rPr lang="fr-FR" smtClean="0"/>
              <a:pPr/>
              <a:t>02/12/2021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1E0676-8ADF-7A4B-805E-DA19DF4A068A}" type="slidenum">
              <a:rPr lang="fr-FR" smtClean="0"/>
              <a:pPr/>
              <a:t>‹N°›</a:t>
            </a:fld>
            <a:endParaRPr lang="fr-FR"/>
          </a:p>
        </p:txBody>
      </p:sp>
    </p:spTree>
    <p:extLst>
      <p:ext uri="{BB962C8B-B14F-4D97-AF65-F5344CB8AC3E}">
        <p14:creationId xmlns:p14="http://schemas.microsoft.com/office/powerpoint/2010/main" val="1443087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charset="0"/>
              <a:defRPr sz="1200">
                <a:solidFill>
                  <a:srgbClr val="000000"/>
                </a:solidFill>
                <a:latin typeface="Times New Roman" charset="0"/>
              </a:defRPr>
            </a:lvl1pPr>
            <a:lvl2pPr marL="742950" indent="-285750">
              <a:spcBef>
                <a:spcPct val="30000"/>
              </a:spcBef>
              <a:buClr>
                <a:srgbClr val="000000"/>
              </a:buClr>
              <a:buSzPct val="100000"/>
              <a:buFont typeface="Times New Roman" charset="0"/>
              <a:defRPr sz="1200">
                <a:solidFill>
                  <a:srgbClr val="000000"/>
                </a:solidFill>
                <a:latin typeface="Times New Roman" charset="0"/>
              </a:defRPr>
            </a:lvl2pPr>
            <a:lvl3pPr marL="1143000" indent="-228600">
              <a:spcBef>
                <a:spcPct val="30000"/>
              </a:spcBef>
              <a:buClr>
                <a:srgbClr val="000000"/>
              </a:buClr>
              <a:buSzPct val="100000"/>
              <a:buFont typeface="Times New Roman" charset="0"/>
              <a:defRPr sz="1200">
                <a:solidFill>
                  <a:srgbClr val="000000"/>
                </a:solidFill>
                <a:latin typeface="Times New Roman" charset="0"/>
              </a:defRPr>
            </a:lvl3pPr>
            <a:lvl4pPr marL="1600200" indent="-228600">
              <a:spcBef>
                <a:spcPct val="30000"/>
              </a:spcBef>
              <a:buClr>
                <a:srgbClr val="000000"/>
              </a:buClr>
              <a:buSzPct val="100000"/>
              <a:buFont typeface="Times New Roman" charset="0"/>
              <a:defRPr sz="1200">
                <a:solidFill>
                  <a:srgbClr val="000000"/>
                </a:solidFill>
                <a:latin typeface="Times New Roman" charset="0"/>
              </a:defRPr>
            </a:lvl4pPr>
            <a:lvl5pPr marL="2057400" indent="-228600">
              <a:spcBef>
                <a:spcPct val="30000"/>
              </a:spcBef>
              <a:buClr>
                <a:srgbClr val="000000"/>
              </a:buClr>
              <a:buSzPct val="100000"/>
              <a:buFont typeface="Times New Roman" charset="0"/>
              <a:defRPr sz="1200">
                <a:solidFill>
                  <a:srgbClr val="000000"/>
                </a:solidFill>
                <a:latin typeface="Times New Roman" charset="0"/>
              </a:defRPr>
            </a:lvl5pPr>
            <a:lvl6pPr marL="25146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6pPr>
            <a:lvl7pPr marL="29718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7pPr>
            <a:lvl8pPr marL="34290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8pPr>
            <a:lvl9pPr marL="38862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9pPr>
          </a:lstStyle>
          <a:p>
            <a:pPr eaLnBrk="1" hangingPunct="1">
              <a:spcBef>
                <a:spcPct val="0"/>
              </a:spcBef>
              <a:buClr>
                <a:srgbClr val="5B5249"/>
              </a:buClr>
            </a:pPr>
            <a:endParaRPr lang="fr-BE" altLang="fr-FR" sz="2400">
              <a:solidFill>
                <a:schemeClr val="bg1"/>
              </a:solidFill>
            </a:endParaRPr>
          </a:p>
        </p:txBody>
      </p:sp>
      <p:sp>
        <p:nvSpPr>
          <p:cNvPr id="717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ndParaRPr>
          </a:p>
        </p:txBody>
      </p:sp>
    </p:spTree>
    <p:extLst>
      <p:ext uri="{BB962C8B-B14F-4D97-AF65-F5344CB8AC3E}">
        <p14:creationId xmlns:p14="http://schemas.microsoft.com/office/powerpoint/2010/main" val="2877738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1166521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2081876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 Box 1">
            <a:extLst>
              <a:ext uri="{FF2B5EF4-FFF2-40B4-BE49-F238E27FC236}">
                <a16:creationId xmlns:a16="http://schemas.microsoft.com/office/drawing/2014/main" id="{42B73CDC-E38F-E041-ABE3-4B262108B09B}"/>
              </a:ext>
            </a:extLst>
          </p:cNvPr>
          <p:cNvSpPr txBox="1">
            <a:spLocks noChangeArrowheads="1"/>
          </p:cNvSpPr>
          <p:nvPr/>
        </p:nvSpPr>
        <p:spPr bwMode="auto">
          <a:xfrm>
            <a:off x="2108200" y="750888"/>
            <a:ext cx="2528888" cy="3706812"/>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Clr>
                <a:srgbClr val="5B5249"/>
              </a:buClr>
            </a:pPr>
            <a:endParaRPr lang="fr-BE" altLang="fr-FR" sz="2400">
              <a:solidFill>
                <a:schemeClr val="bg1"/>
              </a:solidFill>
            </a:endParaRPr>
          </a:p>
        </p:txBody>
      </p:sp>
      <p:sp>
        <p:nvSpPr>
          <p:cNvPr id="28675" name="Rectangle 2">
            <a:extLst>
              <a:ext uri="{FF2B5EF4-FFF2-40B4-BE49-F238E27FC236}">
                <a16:creationId xmlns:a16="http://schemas.microsoft.com/office/drawing/2014/main" id="{5A4D0575-9766-0149-B2B6-AE6ED54FE5A1}"/>
              </a:ext>
            </a:extLst>
          </p:cNvPr>
          <p:cNvSpPr>
            <a:spLocks noGrp="1" noChangeArrowheads="1"/>
          </p:cNvSpPr>
          <p:nvPr>
            <p:ph type="body"/>
          </p:nvPr>
        </p:nvSpPr>
        <p:spPr>
          <a:xfrm>
            <a:off x="674688" y="4694238"/>
            <a:ext cx="5392737" cy="4443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fr-FR" altLang="fr-FR">
              <a:latin typeface="Times New Roman" panose="02020603050405020304" pitchFamily="18" charset="0"/>
            </a:endParaRPr>
          </a:p>
        </p:txBody>
      </p:sp>
    </p:spTree>
    <p:extLst>
      <p:ext uri="{BB962C8B-B14F-4D97-AF65-F5344CB8AC3E}">
        <p14:creationId xmlns:p14="http://schemas.microsoft.com/office/powerpoint/2010/main" val="585127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1549726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1909390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3984213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e l'image des diapositives 1"/>
          <p:cNvSpPr>
            <a:spLocks noGrp="1" noRot="1" noChangeAspect="1" noChangeArrowheads="1" noTextEdit="1"/>
          </p:cNvSpPr>
          <p:nvPr>
            <p:ph type="sldImg"/>
          </p:nvPr>
        </p:nvSpPr>
        <p:spPr>
          <a:xfrm>
            <a:off x="-17000538" y="-11796713"/>
            <a:ext cx="22199601" cy="12488863"/>
          </a:xfrm>
        </p:spPr>
      </p:sp>
      <p:sp>
        <p:nvSpPr>
          <p:cNvPr id="2560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BE" altLang="fr-FR">
                <a:latin typeface="Times New Roman" charset="0"/>
              </a:rPr>
              <a:t>NOUS</a:t>
            </a:r>
          </a:p>
        </p:txBody>
      </p:sp>
      <p:sp>
        <p:nvSpPr>
          <p:cNvPr id="25604" name="Espace réservé du numéro de diapositive 3"/>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charset="0"/>
              <a:defRPr sz="1200">
                <a:solidFill>
                  <a:srgbClr val="000000"/>
                </a:solidFill>
                <a:latin typeface="Times New Roman" charset="0"/>
              </a:defRPr>
            </a:lvl1pPr>
            <a:lvl2pPr marL="742950" indent="-285750">
              <a:spcBef>
                <a:spcPct val="30000"/>
              </a:spcBef>
              <a:buClr>
                <a:srgbClr val="000000"/>
              </a:buClr>
              <a:buSzPct val="100000"/>
              <a:buFont typeface="Times New Roman" charset="0"/>
              <a:defRPr sz="1200">
                <a:solidFill>
                  <a:srgbClr val="000000"/>
                </a:solidFill>
                <a:latin typeface="Times New Roman" charset="0"/>
              </a:defRPr>
            </a:lvl2pPr>
            <a:lvl3pPr marL="1143000" indent="-228600">
              <a:spcBef>
                <a:spcPct val="30000"/>
              </a:spcBef>
              <a:buClr>
                <a:srgbClr val="000000"/>
              </a:buClr>
              <a:buSzPct val="100000"/>
              <a:buFont typeface="Times New Roman" charset="0"/>
              <a:defRPr sz="1200">
                <a:solidFill>
                  <a:srgbClr val="000000"/>
                </a:solidFill>
                <a:latin typeface="Times New Roman" charset="0"/>
              </a:defRPr>
            </a:lvl3pPr>
            <a:lvl4pPr marL="1600200" indent="-228600">
              <a:spcBef>
                <a:spcPct val="30000"/>
              </a:spcBef>
              <a:buClr>
                <a:srgbClr val="000000"/>
              </a:buClr>
              <a:buSzPct val="100000"/>
              <a:buFont typeface="Times New Roman" charset="0"/>
              <a:defRPr sz="1200">
                <a:solidFill>
                  <a:srgbClr val="000000"/>
                </a:solidFill>
                <a:latin typeface="Times New Roman" charset="0"/>
              </a:defRPr>
            </a:lvl4pPr>
            <a:lvl5pPr marL="2057400" indent="-228600">
              <a:spcBef>
                <a:spcPct val="30000"/>
              </a:spcBef>
              <a:buClr>
                <a:srgbClr val="000000"/>
              </a:buClr>
              <a:buSzPct val="100000"/>
              <a:buFont typeface="Times New Roman" charset="0"/>
              <a:defRPr sz="1200">
                <a:solidFill>
                  <a:srgbClr val="000000"/>
                </a:solidFill>
                <a:latin typeface="Times New Roman" charset="0"/>
              </a:defRPr>
            </a:lvl5pPr>
            <a:lvl6pPr marL="25146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6pPr>
            <a:lvl7pPr marL="29718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7pPr>
            <a:lvl8pPr marL="34290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8pPr>
            <a:lvl9pPr marL="3886200" indent="-228600" defTabSz="449263" eaLnBrk="0" fontAlgn="base" hangingPunct="0">
              <a:spcBef>
                <a:spcPct val="30000"/>
              </a:spcBef>
              <a:spcAft>
                <a:spcPct val="0"/>
              </a:spcAft>
              <a:buClr>
                <a:srgbClr val="000000"/>
              </a:buClr>
              <a:buSzPct val="100000"/>
              <a:buFont typeface="Times New Roman" charset="0"/>
              <a:defRPr sz="1200">
                <a:solidFill>
                  <a:srgbClr val="000000"/>
                </a:solidFill>
                <a:latin typeface="Times New Roman" charset="0"/>
              </a:defRPr>
            </a:lvl9pPr>
          </a:lstStyle>
          <a:p>
            <a:pPr eaLnBrk="1" hangingPunct="1">
              <a:spcBef>
                <a:spcPct val="0"/>
              </a:spcBef>
              <a:buClr>
                <a:srgbClr val="5B5249"/>
              </a:buClr>
            </a:pPr>
            <a:fld id="{1FDECB5E-E3BD-5C45-9629-D9CBB1DA9C8C}" type="slidenum">
              <a:rPr lang="fr-FR" altLang="fr-FR" sz="2400">
                <a:solidFill>
                  <a:schemeClr val="bg1"/>
                </a:solidFill>
              </a:rPr>
              <a:pPr eaLnBrk="1" hangingPunct="1">
                <a:spcBef>
                  <a:spcPct val="0"/>
                </a:spcBef>
                <a:buClr>
                  <a:srgbClr val="5B5249"/>
                </a:buClr>
              </a:pPr>
              <a:t>6</a:t>
            </a:fld>
            <a:endParaRPr lang="fr-FR" altLang="fr-FR" sz="2400">
              <a:solidFill>
                <a:schemeClr val="bg1"/>
              </a:solidFill>
            </a:endParaRPr>
          </a:p>
        </p:txBody>
      </p:sp>
    </p:spTree>
    <p:extLst>
      <p:ext uri="{BB962C8B-B14F-4D97-AF65-F5344CB8AC3E}">
        <p14:creationId xmlns:p14="http://schemas.microsoft.com/office/powerpoint/2010/main" val="840670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256628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3139706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1594264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SzPct val="100000"/>
              <a:buFont typeface="Times New Roman" charset="0"/>
              <a:buNone/>
            </a:pPr>
            <a:endParaRPr lang="fr-BE" altLang="fr-FR">
              <a:solidFill>
                <a:schemeClr val="bg1"/>
              </a:solidFill>
            </a:endParaRPr>
          </a:p>
        </p:txBody>
      </p:sp>
      <p:sp>
        <p:nvSpPr>
          <p:cNvPr id="174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anchor="ctr"/>
          <a:lstStyle/>
          <a:p>
            <a:endParaRPr lang="fr-FR" altLang="fr-FR">
              <a:latin typeface="Times New Roman" charset="0"/>
              <a:ea typeface="MS PGothic" charset="-128"/>
            </a:endParaRPr>
          </a:p>
        </p:txBody>
      </p:sp>
    </p:spTree>
    <p:extLst>
      <p:ext uri="{BB962C8B-B14F-4D97-AF65-F5344CB8AC3E}">
        <p14:creationId xmlns:p14="http://schemas.microsoft.com/office/powerpoint/2010/main" val="1450147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969415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2798504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3524427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5"/>
            <a:ext cx="103632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613" y="4406900"/>
            <a:ext cx="103632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67CE86D4-AE27-4C1C-AE53-4A582DC267AD}" type="datetimeFigureOut">
              <a:rPr lang="fr-BE" smtClean="0"/>
              <a:t>02-12-21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67CE86D4-AE27-4C1C-AE53-4A582DC267AD}" type="datetimeFigureOut">
              <a:rPr lang="fr-BE" smtClean="0"/>
              <a:t>02-12-21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67CE86D4-AE27-4C1C-AE53-4A582DC267AD}" type="datetimeFigureOut">
              <a:rPr lang="fr-BE" smtClean="0"/>
              <a:t>02-12-21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7CE86D4-AE27-4C1C-AE53-4A582DC267AD}" type="datetimeFigureOut">
              <a:rPr lang="fr-BE" smtClean="0"/>
              <a:t>02-12-21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40116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7CE86D4-AE27-4C1C-AE53-4A582DC267AD}" type="datetimeFigureOut">
              <a:rPr lang="fr-BE" smtClean="0"/>
              <a:t>02-12-21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400117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188" y="4800600"/>
            <a:ext cx="73152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7CE86D4-AE27-4C1C-AE53-4A582DC267AD}" type="datetimeFigureOut">
              <a:rPr lang="fr-BE" smtClean="0"/>
              <a:t>02-12-21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8"/>
            <a:ext cx="27432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609600" y="274638"/>
            <a:ext cx="80772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97C0070E-25B2-457B-BB36-69BEA990E5E1}"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2991579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fr-F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865279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839788" y="2505075"/>
            <a:ext cx="5157787" cy="3684588"/>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172200" y="2505075"/>
            <a:ext cx="5183188" cy="3684588"/>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fr-F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320241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fr-F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3774599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fr-FR"/>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125912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fr-F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405943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DD25B79-405E-DC49-820E-FA04166A0180}" type="datetimeFigureOut">
              <a:rPr lang="fr-FR" smtClean="0"/>
              <a:pPr/>
              <a:t>02/12/2021</a:t>
            </a:fld>
            <a:endParaRPr lang="fr-F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r>
              <a:rPr lang="en-US"/>
              <a:t>
              </a:t>
            </a:r>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26301924-F61A-B548-9920-3D8D1D4A6C72}" type="slidenum">
              <a:rPr lang="fr-FR" smtClean="0"/>
              <a:pPr/>
              <a:t>‹N°›</a:t>
            </a:fld>
            <a:endParaRPr lang="fr-FR"/>
          </a:p>
        </p:txBody>
      </p:sp>
    </p:spTree>
    <p:extLst>
      <p:ext uri="{BB962C8B-B14F-4D97-AF65-F5344CB8AC3E}">
        <p14:creationId xmlns:p14="http://schemas.microsoft.com/office/powerpoint/2010/main" val="2883118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2729" y="365126"/>
            <a:ext cx="11524130" cy="683746"/>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322729" y="1250578"/>
            <a:ext cx="11524130" cy="5351928"/>
          </a:xfrm>
          <a:prstGeom prst="rect">
            <a:avLst/>
          </a:prstGeom>
        </p:spPr>
        <p:txBody>
          <a:bodyPr vert="horz" lIns="91440" tIns="45720" rIns="91440" bIns="45720" rtlCol="0">
            <a:normAutofit/>
          </a:bodyPr>
          <a:lstStyle/>
          <a:p>
            <a:pPr lvl="0"/>
            <a:r>
              <a:rPr lang="fr-FR" dirty="0"/>
              <a:t>Modifier les styles du texte du masque
Deuxième niveau
Troisième niveau
Quatrième niveau
Cinquième niveau</a:t>
            </a:r>
            <a:endParaRPr lang="en-US" dirty="0"/>
          </a:p>
        </p:txBody>
      </p:sp>
    </p:spTree>
    <p:extLst>
      <p:ext uri="{BB962C8B-B14F-4D97-AF65-F5344CB8AC3E}">
        <p14:creationId xmlns:p14="http://schemas.microsoft.com/office/powerpoint/2010/main" val="2309429636"/>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CE86D4-AE27-4C1C-AE53-4A582DC267AD}" type="datetimeFigureOut">
              <a:rPr lang="fr-BE" smtClean="0"/>
              <a:t>02-12-21</a:t>
            </a:fld>
            <a:endParaRPr lang="fr-BE"/>
          </a:p>
        </p:txBody>
      </p:sp>
      <p:sp>
        <p:nvSpPr>
          <p:cNvPr id="5" name="Espace réservé du pied de page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C0070E-25B2-457B-BB36-69BEA990E5E1}"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965" r:id="rId1"/>
    <p:sldLayoutId id="2147483966" r:id="rId2"/>
    <p:sldLayoutId id="2147483967" r:id="rId3"/>
    <p:sldLayoutId id="2147483968" r:id="rId4"/>
    <p:sldLayoutId id="2147483969" r:id="rId5"/>
    <p:sldLayoutId id="2147483970" r:id="rId6"/>
    <p:sldLayoutId id="2147483971" r:id="rId7"/>
    <p:sldLayoutId id="2147483972" r:id="rId8"/>
    <p:sldLayoutId id="2147483973" r:id="rId9"/>
    <p:sldLayoutId id="2147483974" r:id="rId10"/>
    <p:sldLayoutId id="21474839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3.png"/><Relationship Id="rId7" Type="http://schemas.openxmlformats.org/officeDocument/2006/relationships/diagramQuickStyle" Target="../diagrams/quickStyle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4.png"/><Relationship Id="rId9" Type="http://schemas.microsoft.com/office/2007/relationships/diagramDrawing" Target="../diagrams/drawing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aeqes.b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2165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1">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Freeform: Shape 1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Image 4">
            <a:extLst>
              <a:ext uri="{FF2B5EF4-FFF2-40B4-BE49-F238E27FC236}">
                <a16:creationId xmlns:a16="http://schemas.microsoft.com/office/drawing/2014/main" id="{84DF0D31-B57B-1244-A029-69B64E27ED3D}"/>
              </a:ext>
            </a:extLst>
          </p:cNvPr>
          <p:cNvPicPr>
            <a:picLocks noChangeAspect="1"/>
          </p:cNvPicPr>
          <p:nvPr/>
        </p:nvPicPr>
        <p:blipFill>
          <a:blip r:embed="rId4"/>
          <a:srcRect l="2434" r="26530"/>
          <a:stretch>
            <a:fillRect/>
          </a:stretch>
        </p:blipFill>
        <p:spPr>
          <a:xfrm>
            <a:off x="2920187" y="1572822"/>
            <a:ext cx="6320286" cy="3692349"/>
          </a:xfrm>
          <a:prstGeom prst="rect">
            <a:avLst/>
          </a:prstGeom>
        </p:spPr>
      </p:pic>
    </p:spTree>
    <p:extLst>
      <p:ext uri="{BB962C8B-B14F-4D97-AF65-F5344CB8AC3E}">
        <p14:creationId xmlns:p14="http://schemas.microsoft.com/office/powerpoint/2010/main" val="241072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10</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III. Le Dossier d’Avancement </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
        <p:nvSpPr>
          <p:cNvPr id="12" name="ZoneTexte 11"/>
          <p:cNvSpPr txBox="1"/>
          <p:nvPr/>
        </p:nvSpPr>
        <p:spPr>
          <a:xfrm>
            <a:off x="330363" y="1262891"/>
            <a:ext cx="11512592" cy="4156522"/>
          </a:xfrm>
          <a:prstGeom prst="rect">
            <a:avLst/>
          </a:prstGeom>
          <a:noFill/>
        </p:spPr>
        <p:txBody>
          <a:bodyPr wrap="square" rtlCol="0">
            <a:spAutoFit/>
          </a:bodyPr>
          <a:lstStyle/>
          <a:p>
            <a:pPr marL="228600" indent="-457200" defTabSz="914400">
              <a:lnSpc>
                <a:spcPct val="90000"/>
              </a:lnSpc>
              <a:spcBef>
                <a:spcPts val="1500"/>
              </a:spcBef>
              <a:buClr>
                <a:schemeClr val="accent1">
                  <a:lumMod val="75000"/>
                </a:schemeClr>
              </a:buClr>
              <a:buSzPct val="100000"/>
              <a:buFont typeface="Wingdings" panose="05000000000000000000" pitchFamily="2" charset="2"/>
              <a:buChar char="ü"/>
            </a:pPr>
            <a:r>
              <a:rPr lang="en-US" altLang="fr-FR" sz="2800" dirty="0">
                <a:solidFill>
                  <a:srgbClr val="000000"/>
                </a:solidFill>
                <a:latin typeface="Euphemia UCAS"/>
              </a:rPr>
              <a:t>Le dossier </a:t>
            </a:r>
            <a:r>
              <a:rPr lang="en-US" altLang="fr-FR" sz="2800" dirty="0" err="1">
                <a:solidFill>
                  <a:srgbClr val="000000"/>
                </a:solidFill>
                <a:latin typeface="Euphemia UCAS"/>
              </a:rPr>
              <a:t>comporte</a:t>
            </a:r>
            <a:r>
              <a:rPr lang="en-US" altLang="fr-FR" sz="2800" dirty="0">
                <a:solidFill>
                  <a:srgbClr val="000000"/>
                </a:solidFill>
                <a:latin typeface="Euphemia UCAS"/>
              </a:rPr>
              <a:t> 3 parties</a:t>
            </a: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b="1" dirty="0">
                <a:solidFill>
                  <a:srgbClr val="000000"/>
                </a:solidFill>
                <a:latin typeface="Euphemia UCAS"/>
              </a:rPr>
              <a:t>1ère </a:t>
            </a:r>
            <a:r>
              <a:rPr lang="en-US" altLang="fr-FR" sz="2800" b="1" dirty="0" err="1">
                <a:solidFill>
                  <a:srgbClr val="000000"/>
                </a:solidFill>
                <a:latin typeface="Euphemia UCAS"/>
              </a:rPr>
              <a:t>partie</a:t>
            </a:r>
            <a:r>
              <a:rPr lang="en-US" altLang="fr-FR" sz="2800" b="1" dirty="0">
                <a:solidFill>
                  <a:srgbClr val="000000"/>
                </a:solidFill>
                <a:latin typeface="Euphemia UCAS"/>
              </a:rPr>
              <a:t> : introduction </a:t>
            </a:r>
            <a:r>
              <a:rPr lang="en-US" altLang="fr-FR" sz="2800" b="1" dirty="0" err="1">
                <a:solidFill>
                  <a:srgbClr val="000000"/>
                </a:solidFill>
                <a:latin typeface="Euphemia UCAS"/>
              </a:rPr>
              <a:t>contextuelle</a:t>
            </a:r>
            <a:r>
              <a:rPr lang="en-US" altLang="fr-FR" sz="2800" b="1" dirty="0">
                <a:solidFill>
                  <a:srgbClr val="000000"/>
                </a:solidFill>
                <a:latin typeface="Euphemia UCAS"/>
              </a:rPr>
              <a:t> </a:t>
            </a: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endParaRPr lang="en-US" altLang="fr-FR" sz="28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b="1" dirty="0">
                <a:solidFill>
                  <a:srgbClr val="000000"/>
                </a:solidFill>
                <a:latin typeface="Euphemia UCAS"/>
              </a:rPr>
              <a:t>2ème </a:t>
            </a:r>
            <a:r>
              <a:rPr lang="en-US" altLang="fr-FR" sz="2800" b="1" dirty="0" err="1">
                <a:solidFill>
                  <a:srgbClr val="000000"/>
                </a:solidFill>
                <a:latin typeface="Euphemia UCAS"/>
              </a:rPr>
              <a:t>partie</a:t>
            </a:r>
            <a:r>
              <a:rPr lang="en-US" altLang="fr-FR" sz="2800" b="1" dirty="0">
                <a:solidFill>
                  <a:srgbClr val="000000"/>
                </a:solidFill>
                <a:latin typeface="Euphemia UCAS"/>
              </a:rPr>
              <a:t> : </a:t>
            </a:r>
            <a:r>
              <a:rPr lang="en-US" altLang="fr-FR" sz="2800" b="1" dirty="0" err="1">
                <a:solidFill>
                  <a:srgbClr val="000000"/>
                </a:solidFill>
                <a:latin typeface="Euphemia UCAS"/>
              </a:rPr>
              <a:t>bilan</a:t>
            </a:r>
            <a:r>
              <a:rPr lang="en-US" altLang="fr-FR" sz="2800" b="1" dirty="0">
                <a:solidFill>
                  <a:srgbClr val="000000"/>
                </a:solidFill>
                <a:latin typeface="Euphemia UCAS"/>
              </a:rPr>
              <a:t> et </a:t>
            </a:r>
            <a:r>
              <a:rPr lang="en-US" altLang="fr-FR" sz="2800" b="1" dirty="0" err="1">
                <a:solidFill>
                  <a:srgbClr val="000000"/>
                </a:solidFill>
                <a:latin typeface="Euphemia UCAS"/>
              </a:rPr>
              <a:t>analyse</a:t>
            </a:r>
            <a:r>
              <a:rPr lang="en-US" altLang="fr-FR" sz="2800" b="1" dirty="0">
                <a:solidFill>
                  <a:srgbClr val="000000"/>
                </a:solidFill>
                <a:latin typeface="Euphemia UCAS"/>
              </a:rPr>
              <a:t> de </a:t>
            </a:r>
            <a:r>
              <a:rPr lang="en-US" altLang="fr-FR" sz="2800" b="1" dirty="0" err="1">
                <a:solidFill>
                  <a:srgbClr val="000000"/>
                </a:solidFill>
                <a:latin typeface="Euphemia UCAS"/>
              </a:rPr>
              <a:t>l’existence</a:t>
            </a:r>
            <a:r>
              <a:rPr lang="en-US" altLang="fr-FR" sz="2800" b="1" dirty="0">
                <a:solidFill>
                  <a:srgbClr val="000000"/>
                </a:solidFill>
                <a:latin typeface="Euphemia UCAS"/>
              </a:rPr>
              <a:t> d’un </a:t>
            </a:r>
            <a:r>
              <a:rPr lang="en-US" altLang="fr-FR" sz="2800" b="1" dirty="0" err="1">
                <a:solidFill>
                  <a:srgbClr val="000000"/>
                </a:solidFill>
                <a:latin typeface="Euphemia UCAS"/>
              </a:rPr>
              <a:t>système</a:t>
            </a:r>
            <a:r>
              <a:rPr lang="en-US" altLang="fr-FR" sz="2800" b="1" dirty="0">
                <a:solidFill>
                  <a:srgbClr val="000000"/>
                </a:solidFill>
                <a:latin typeface="Euphemia UCAS"/>
              </a:rPr>
              <a:t> </a:t>
            </a:r>
            <a:r>
              <a:rPr lang="en-US" altLang="fr-FR" sz="2800" b="1" dirty="0" err="1">
                <a:solidFill>
                  <a:srgbClr val="000000"/>
                </a:solidFill>
                <a:latin typeface="Euphemia UCAS"/>
              </a:rPr>
              <a:t>qualité</a:t>
            </a:r>
            <a:r>
              <a:rPr lang="en-US" altLang="fr-FR" sz="2800" b="1" dirty="0">
                <a:solidFill>
                  <a:srgbClr val="000000"/>
                </a:solidFill>
                <a:latin typeface="Euphemia UCAS"/>
              </a:rPr>
              <a:t> </a:t>
            </a:r>
            <a:r>
              <a:rPr lang="en-US" altLang="fr-FR" sz="2800" b="1" dirty="0" err="1">
                <a:solidFill>
                  <a:srgbClr val="000000"/>
                </a:solidFill>
                <a:latin typeface="Euphemia UCAS"/>
              </a:rPr>
              <a:t>pérenne</a:t>
            </a:r>
            <a:r>
              <a:rPr lang="en-US" altLang="fr-FR" sz="2800" b="1" dirty="0">
                <a:solidFill>
                  <a:srgbClr val="000000"/>
                </a:solidFill>
                <a:latin typeface="Euphemia UCAS"/>
              </a:rPr>
              <a:t>  et </a:t>
            </a:r>
            <a:r>
              <a:rPr lang="en-US" altLang="fr-FR" sz="2800" b="1" dirty="0" err="1">
                <a:solidFill>
                  <a:srgbClr val="000000"/>
                </a:solidFill>
                <a:latin typeface="Euphemia UCAS"/>
              </a:rPr>
              <a:t>participatif</a:t>
            </a:r>
            <a:endParaRPr lang="en-US" altLang="fr-FR" sz="2800" b="1" dirty="0">
              <a:solidFill>
                <a:srgbClr val="000000"/>
              </a:solidFill>
              <a:latin typeface="Euphemia UCAS"/>
            </a:endParaRPr>
          </a:p>
          <a:p>
            <a:pPr marL="228600" lvl="1" defTabSz="914400">
              <a:lnSpc>
                <a:spcPct val="90000"/>
              </a:lnSpc>
              <a:spcBef>
                <a:spcPts val="1500"/>
              </a:spcBef>
              <a:buClr>
                <a:schemeClr val="accent1">
                  <a:lumMod val="75000"/>
                </a:schemeClr>
              </a:buClr>
              <a:buSzPct val="100000"/>
            </a:pPr>
            <a:endParaRPr lang="en-US" altLang="fr-FR" sz="2800" b="1"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b="1" dirty="0">
                <a:solidFill>
                  <a:srgbClr val="000000"/>
                </a:solidFill>
                <a:latin typeface="Euphemia UCAS"/>
              </a:rPr>
              <a:t>3ème </a:t>
            </a:r>
            <a:r>
              <a:rPr lang="en-US" altLang="fr-FR" sz="2800" b="1" dirty="0" err="1">
                <a:solidFill>
                  <a:srgbClr val="000000"/>
                </a:solidFill>
                <a:latin typeface="Euphemia UCAS"/>
              </a:rPr>
              <a:t>partie</a:t>
            </a:r>
            <a:r>
              <a:rPr lang="en-US" altLang="fr-FR" sz="2800" b="1" dirty="0">
                <a:solidFill>
                  <a:srgbClr val="000000"/>
                </a:solidFill>
                <a:latin typeface="Euphemia UCAS"/>
              </a:rPr>
              <a:t> : </a:t>
            </a:r>
            <a:r>
              <a:rPr lang="en-US" altLang="fr-FR" sz="2800" b="1" dirty="0" err="1">
                <a:solidFill>
                  <a:srgbClr val="000000"/>
                </a:solidFill>
                <a:latin typeface="Euphemia UCAS"/>
              </a:rPr>
              <a:t>bilan</a:t>
            </a:r>
            <a:r>
              <a:rPr lang="en-US" altLang="fr-FR" sz="2800" b="1" dirty="0">
                <a:solidFill>
                  <a:srgbClr val="000000"/>
                </a:solidFill>
                <a:latin typeface="Euphemia UCAS"/>
              </a:rPr>
              <a:t> et </a:t>
            </a:r>
            <a:r>
              <a:rPr lang="en-US" altLang="fr-FR" sz="2800" b="1" dirty="0" err="1">
                <a:solidFill>
                  <a:srgbClr val="000000"/>
                </a:solidFill>
                <a:latin typeface="Euphemia UCAS"/>
              </a:rPr>
              <a:t>analyse</a:t>
            </a:r>
            <a:r>
              <a:rPr lang="en-US" altLang="fr-FR" sz="2800" b="1" dirty="0">
                <a:solidFill>
                  <a:srgbClr val="000000"/>
                </a:solidFill>
                <a:latin typeface="Euphemia UCAS"/>
              </a:rPr>
              <a:t>  des </a:t>
            </a:r>
            <a:r>
              <a:rPr lang="en-US" altLang="fr-FR" sz="2800" b="1" dirty="0" err="1">
                <a:solidFill>
                  <a:srgbClr val="000000"/>
                </a:solidFill>
                <a:latin typeface="Euphemia UCAS"/>
              </a:rPr>
              <a:t>évolutions</a:t>
            </a:r>
            <a:r>
              <a:rPr lang="en-US" altLang="fr-FR" sz="2800" b="1" dirty="0">
                <a:solidFill>
                  <a:srgbClr val="000000"/>
                </a:solidFill>
                <a:latin typeface="Euphemia UCAS"/>
              </a:rPr>
              <a:t> </a:t>
            </a:r>
            <a:r>
              <a:rPr lang="en-US" altLang="fr-FR" sz="2800" b="1" dirty="0" err="1">
                <a:solidFill>
                  <a:srgbClr val="000000"/>
                </a:solidFill>
                <a:latin typeface="Euphemia UCAS"/>
              </a:rPr>
              <a:t>intervenues</a:t>
            </a:r>
            <a:r>
              <a:rPr lang="en-US" altLang="fr-FR" sz="2800" b="1" dirty="0">
                <a:solidFill>
                  <a:srgbClr val="000000"/>
                </a:solidFill>
                <a:latin typeface="Euphemia UCAS"/>
              </a:rPr>
              <a:t> </a:t>
            </a:r>
            <a:r>
              <a:rPr lang="en-US" altLang="fr-FR" sz="2800" b="1" dirty="0" err="1">
                <a:solidFill>
                  <a:srgbClr val="000000"/>
                </a:solidFill>
                <a:latin typeface="Euphemia UCAS"/>
              </a:rPr>
              <a:t>depuis</a:t>
            </a:r>
            <a:r>
              <a:rPr lang="en-US" altLang="fr-FR" sz="2800" b="1" dirty="0">
                <a:solidFill>
                  <a:srgbClr val="000000"/>
                </a:solidFill>
                <a:latin typeface="Euphemia UCAS"/>
              </a:rPr>
              <a:t> </a:t>
            </a:r>
            <a:r>
              <a:rPr lang="en-US" altLang="fr-FR" sz="2800" b="1" dirty="0" err="1">
                <a:solidFill>
                  <a:srgbClr val="000000"/>
                </a:solidFill>
                <a:latin typeface="Euphemia UCAS"/>
              </a:rPr>
              <a:t>l’évaluation</a:t>
            </a:r>
            <a:r>
              <a:rPr lang="en-US" altLang="fr-FR" sz="2800" b="1" dirty="0">
                <a:solidFill>
                  <a:srgbClr val="000000"/>
                </a:solidFill>
                <a:latin typeface="Euphemia UCAS"/>
              </a:rPr>
              <a:t> </a:t>
            </a:r>
            <a:r>
              <a:rPr lang="en-US" altLang="fr-FR" sz="2800" b="1" dirty="0" err="1">
                <a:solidFill>
                  <a:srgbClr val="000000"/>
                </a:solidFill>
                <a:latin typeface="Euphemia UCAS"/>
              </a:rPr>
              <a:t>initiale</a:t>
            </a:r>
            <a:r>
              <a:rPr lang="en-US" altLang="fr-FR" sz="2800" b="1" dirty="0">
                <a:solidFill>
                  <a:srgbClr val="000000"/>
                </a:solidFill>
                <a:latin typeface="Euphemia UCAS"/>
              </a:rPr>
              <a:t> avec </a:t>
            </a:r>
            <a:r>
              <a:rPr lang="en-US" altLang="fr-FR" sz="2800" b="1" dirty="0" err="1">
                <a:solidFill>
                  <a:srgbClr val="000000"/>
                </a:solidFill>
                <a:latin typeface="Euphemia UCAS"/>
              </a:rPr>
              <a:t>une</a:t>
            </a:r>
            <a:r>
              <a:rPr lang="en-US" altLang="fr-FR" sz="2800" b="1" dirty="0">
                <a:solidFill>
                  <a:srgbClr val="000000"/>
                </a:solidFill>
                <a:latin typeface="Euphemia UCAS"/>
              </a:rPr>
              <a:t> </a:t>
            </a:r>
            <a:r>
              <a:rPr lang="en-US" altLang="fr-FR" sz="2800" b="1" dirty="0" err="1">
                <a:solidFill>
                  <a:srgbClr val="000000"/>
                </a:solidFill>
                <a:latin typeface="Euphemia UCAS"/>
              </a:rPr>
              <a:t>visée</a:t>
            </a:r>
            <a:r>
              <a:rPr lang="en-US" altLang="fr-FR" sz="2800" b="1" dirty="0">
                <a:solidFill>
                  <a:srgbClr val="000000"/>
                </a:solidFill>
                <a:latin typeface="Euphemia UCAS"/>
              </a:rPr>
              <a:t> </a:t>
            </a:r>
            <a:r>
              <a:rPr lang="en-US" altLang="fr-FR" sz="2800" b="1" dirty="0" err="1">
                <a:solidFill>
                  <a:srgbClr val="000000"/>
                </a:solidFill>
                <a:latin typeface="Euphemia UCAS"/>
              </a:rPr>
              <a:t>d’amelioration</a:t>
            </a:r>
            <a:r>
              <a:rPr lang="en-US" altLang="fr-FR" sz="2800" b="1" dirty="0">
                <a:solidFill>
                  <a:srgbClr val="000000"/>
                </a:solidFill>
                <a:latin typeface="Euphemia UCAS"/>
              </a:rPr>
              <a:t> du </a:t>
            </a:r>
            <a:r>
              <a:rPr lang="en-US" altLang="fr-FR" sz="2800" b="1" dirty="0" err="1">
                <a:solidFill>
                  <a:srgbClr val="000000"/>
                </a:solidFill>
                <a:latin typeface="Euphemia UCAS"/>
              </a:rPr>
              <a:t>programme</a:t>
            </a:r>
            <a:endParaRPr lang="en-US" altLang="fr-FR" sz="2800" dirty="0">
              <a:solidFill>
                <a:srgbClr val="000000"/>
              </a:solidFill>
              <a:latin typeface="Euphemia UCAS"/>
            </a:endParaRPr>
          </a:p>
        </p:txBody>
      </p:sp>
    </p:spTree>
    <p:extLst>
      <p:ext uri="{BB962C8B-B14F-4D97-AF65-F5344CB8AC3E}">
        <p14:creationId xmlns:p14="http://schemas.microsoft.com/office/powerpoint/2010/main" val="273945561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11</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IV. Analyse et plan d’action stratégique</a:t>
            </a: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
        <p:nvSpPr>
          <p:cNvPr id="12" name="ZoneTexte 11"/>
          <p:cNvSpPr txBox="1"/>
          <p:nvPr/>
        </p:nvSpPr>
        <p:spPr>
          <a:xfrm>
            <a:off x="330363" y="1262891"/>
            <a:ext cx="11512592" cy="5424562"/>
          </a:xfrm>
          <a:prstGeom prst="rect">
            <a:avLst/>
          </a:prstGeom>
          <a:noFill/>
        </p:spPr>
        <p:txBody>
          <a:bodyPr wrap="square" rtlCol="0">
            <a:spAutoFit/>
          </a:bodyPr>
          <a:lstStyle/>
          <a:p>
            <a:pPr marL="228600" indent="-457200" defTabSz="914400">
              <a:lnSpc>
                <a:spcPct val="90000"/>
              </a:lnSpc>
              <a:spcBef>
                <a:spcPts val="1500"/>
              </a:spcBef>
              <a:buClr>
                <a:schemeClr val="accent1">
                  <a:lumMod val="75000"/>
                </a:schemeClr>
              </a:buClr>
              <a:buSzPct val="100000"/>
              <a:buFont typeface="Wingdings" panose="05000000000000000000" pitchFamily="2" charset="2"/>
              <a:buChar char="ü"/>
            </a:pPr>
            <a:r>
              <a:rPr lang="en-US" altLang="fr-FR" sz="2800" dirty="0">
                <a:solidFill>
                  <a:srgbClr val="000000"/>
                </a:solidFill>
                <a:latin typeface="Euphemia UCAS"/>
              </a:rPr>
              <a:t>1 mode de </a:t>
            </a:r>
            <a:r>
              <a:rPr lang="en-US" altLang="fr-FR" sz="2800" dirty="0" err="1">
                <a:solidFill>
                  <a:srgbClr val="000000"/>
                </a:solidFill>
                <a:latin typeface="Euphemia UCAS"/>
              </a:rPr>
              <a:t>présentation</a:t>
            </a:r>
            <a:endParaRPr lang="en-US" altLang="fr-FR" sz="28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La SWOT (forces-</a:t>
            </a:r>
            <a:r>
              <a:rPr lang="en-US" altLang="fr-FR" sz="2400" dirty="0" err="1">
                <a:solidFill>
                  <a:srgbClr val="000000"/>
                </a:solidFill>
                <a:latin typeface="Euphemia UCAS"/>
              </a:rPr>
              <a:t>faiblesses</a:t>
            </a:r>
            <a:r>
              <a:rPr lang="en-US" altLang="fr-FR" sz="2400" dirty="0">
                <a:solidFill>
                  <a:srgbClr val="000000"/>
                </a:solidFill>
                <a:latin typeface="Euphemia UCAS"/>
              </a:rPr>
              <a:t>-</a:t>
            </a:r>
            <a:r>
              <a:rPr lang="en-US" altLang="fr-FR" sz="2400" dirty="0" err="1">
                <a:solidFill>
                  <a:srgbClr val="000000"/>
                </a:solidFill>
                <a:latin typeface="Euphemia UCAS"/>
              </a:rPr>
              <a:t>opportunités-risques</a:t>
            </a:r>
            <a:r>
              <a:rPr lang="en-US" altLang="fr-FR" sz="2400" dirty="0">
                <a:solidFill>
                  <a:srgbClr val="000000"/>
                </a:solidFill>
                <a:latin typeface="Euphemia UCAS"/>
              </a:rPr>
              <a:t>)</a:t>
            </a:r>
          </a:p>
          <a:p>
            <a:pPr marL="228600" indent="-457200" defTabSz="914400">
              <a:lnSpc>
                <a:spcPct val="90000"/>
              </a:lnSpc>
              <a:spcBef>
                <a:spcPts val="1500"/>
              </a:spcBef>
              <a:buClr>
                <a:schemeClr val="accent1">
                  <a:lumMod val="75000"/>
                </a:schemeClr>
              </a:buClr>
              <a:buSzPct val="100000"/>
              <a:buFont typeface="Wingdings" panose="05000000000000000000" pitchFamily="2" charset="2"/>
              <a:buChar char="ü"/>
            </a:pPr>
            <a:r>
              <a:rPr lang="en-US" altLang="fr-FR" sz="2800" dirty="0">
                <a:solidFill>
                  <a:srgbClr val="000000"/>
                </a:solidFill>
                <a:latin typeface="Euphemia UCAS"/>
              </a:rPr>
              <a:t>4 sous-</a:t>
            </a:r>
            <a:r>
              <a:rPr lang="en-US" altLang="fr-FR" sz="2800" dirty="0" err="1">
                <a:solidFill>
                  <a:srgbClr val="000000"/>
                </a:solidFill>
                <a:latin typeface="Euphemia UCAS"/>
              </a:rPr>
              <a:t>catégories</a:t>
            </a:r>
            <a:endParaRPr lang="en-US" altLang="fr-FR" sz="28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1. </a:t>
            </a:r>
            <a:r>
              <a:rPr lang="en-US" altLang="fr-FR" sz="2400" dirty="0" err="1">
                <a:solidFill>
                  <a:srgbClr val="000000"/>
                </a:solidFill>
                <a:latin typeface="Euphemia UCAS"/>
              </a:rPr>
              <a:t>Logistique</a:t>
            </a:r>
            <a:endParaRPr lang="en-US" altLang="fr-FR" sz="24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2. </a:t>
            </a:r>
            <a:r>
              <a:rPr lang="en-US" altLang="fr-FR" sz="2400" dirty="0" err="1">
                <a:solidFill>
                  <a:srgbClr val="000000"/>
                </a:solidFill>
                <a:latin typeface="Euphemia UCAS"/>
              </a:rPr>
              <a:t>Pédagogique</a:t>
            </a:r>
            <a:endParaRPr lang="en-US" altLang="fr-FR" sz="24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3. </a:t>
            </a:r>
            <a:r>
              <a:rPr lang="en-US" altLang="fr-FR" sz="2400" dirty="0" err="1">
                <a:solidFill>
                  <a:srgbClr val="000000"/>
                </a:solidFill>
                <a:latin typeface="Euphemia UCAS"/>
              </a:rPr>
              <a:t>Communicationnelle</a:t>
            </a:r>
            <a:endParaRPr lang="en-US" altLang="fr-FR" sz="24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4. </a:t>
            </a:r>
            <a:r>
              <a:rPr lang="en-US" altLang="fr-FR" sz="2400" dirty="0" err="1">
                <a:solidFill>
                  <a:srgbClr val="000000"/>
                </a:solidFill>
                <a:latin typeface="Euphemia UCAS"/>
              </a:rPr>
              <a:t>Institutionnelle</a:t>
            </a:r>
            <a:endParaRPr lang="en-US" altLang="fr-FR" sz="2400" dirty="0">
              <a:solidFill>
                <a:srgbClr val="000000"/>
              </a:solidFill>
              <a:latin typeface="Euphemia UCAS"/>
            </a:endParaRPr>
          </a:p>
          <a:p>
            <a:pPr marL="228600" indent="-457200" defTabSz="914400">
              <a:lnSpc>
                <a:spcPct val="90000"/>
              </a:lnSpc>
              <a:spcBef>
                <a:spcPts val="1500"/>
              </a:spcBef>
              <a:buClr>
                <a:schemeClr val="accent1">
                  <a:lumMod val="75000"/>
                </a:schemeClr>
              </a:buClr>
              <a:buSzPct val="100000"/>
              <a:buFont typeface="Wingdings" panose="05000000000000000000" pitchFamily="2" charset="2"/>
              <a:buChar char="ü"/>
            </a:pPr>
            <a:r>
              <a:rPr lang="en-US" altLang="fr-FR" sz="2800" dirty="0">
                <a:solidFill>
                  <a:srgbClr val="000000"/>
                </a:solidFill>
                <a:latin typeface="Euphemia UCAS"/>
              </a:rPr>
              <a:t>1 plan </a:t>
            </a:r>
            <a:r>
              <a:rPr lang="en-US" altLang="fr-FR" sz="2800" dirty="0" err="1">
                <a:solidFill>
                  <a:srgbClr val="000000"/>
                </a:solidFill>
                <a:latin typeface="Euphemia UCAS"/>
              </a:rPr>
              <a:t>d’action</a:t>
            </a:r>
            <a:endParaRPr lang="en-US" altLang="fr-FR" sz="28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err="1">
                <a:solidFill>
                  <a:srgbClr val="000000"/>
                </a:solidFill>
                <a:latin typeface="Euphemia UCAS"/>
              </a:rPr>
              <a:t>Réaliste</a:t>
            </a:r>
            <a:r>
              <a:rPr lang="en-US" altLang="fr-FR" sz="2400" dirty="0">
                <a:solidFill>
                  <a:srgbClr val="000000"/>
                </a:solidFill>
                <a:latin typeface="Euphemia UCAS"/>
              </a:rPr>
              <a:t> – Non-</a:t>
            </a:r>
            <a:r>
              <a:rPr lang="en-US" altLang="fr-FR" sz="2400" dirty="0" err="1">
                <a:solidFill>
                  <a:srgbClr val="000000"/>
                </a:solidFill>
                <a:latin typeface="Euphemia UCAS"/>
              </a:rPr>
              <a:t>réaliste</a:t>
            </a:r>
            <a:endParaRPr lang="en-US" altLang="fr-FR" sz="2400" dirty="0">
              <a:solidFill>
                <a:srgbClr val="000000"/>
              </a:solidFill>
              <a:latin typeface="Euphemia UCAS"/>
            </a:endParaRPr>
          </a:p>
          <a:p>
            <a:pPr marL="6858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400" dirty="0">
                <a:solidFill>
                  <a:srgbClr val="000000"/>
                </a:solidFill>
                <a:latin typeface="Euphemia UCAS"/>
              </a:rPr>
              <a:t>Court </a:t>
            </a:r>
            <a:r>
              <a:rPr lang="en-US" altLang="fr-FR" sz="2400" dirty="0" err="1">
                <a:solidFill>
                  <a:srgbClr val="000000"/>
                </a:solidFill>
                <a:latin typeface="Euphemia UCAS"/>
              </a:rPr>
              <a:t>terme</a:t>
            </a:r>
            <a:r>
              <a:rPr lang="en-US" altLang="fr-FR" sz="2400" dirty="0">
                <a:solidFill>
                  <a:srgbClr val="000000"/>
                </a:solidFill>
                <a:latin typeface="Euphemia UCAS"/>
              </a:rPr>
              <a:t> – Long </a:t>
            </a:r>
            <a:r>
              <a:rPr lang="en-US" altLang="fr-FR" sz="2400" dirty="0" err="1">
                <a:solidFill>
                  <a:srgbClr val="000000"/>
                </a:solidFill>
                <a:latin typeface="Euphemia UCAS"/>
              </a:rPr>
              <a:t>terme</a:t>
            </a:r>
            <a:endParaRPr lang="en-US" altLang="fr-FR" sz="2400" dirty="0">
              <a:solidFill>
                <a:srgbClr val="000000"/>
              </a:solidFill>
              <a:latin typeface="Euphemia UCAS"/>
            </a:endParaRPr>
          </a:p>
        </p:txBody>
      </p:sp>
      <p:pic>
        <p:nvPicPr>
          <p:cNvPr id="9" name="Imag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903297" y="1810595"/>
            <a:ext cx="3874853" cy="386540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lèche gauche 1"/>
          <p:cNvSpPr/>
          <p:nvPr/>
        </p:nvSpPr>
        <p:spPr>
          <a:xfrm>
            <a:off x="4747637" y="3374808"/>
            <a:ext cx="3001819" cy="6003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graphicFrame>
        <p:nvGraphicFramePr>
          <p:cNvPr id="13" name="Diagramme 12"/>
          <p:cNvGraphicFramePr/>
          <p:nvPr>
            <p:extLst>
              <p:ext uri="{D42A27DB-BD31-4B8C-83A1-F6EECF244321}">
                <p14:modId xmlns:p14="http://schemas.microsoft.com/office/powerpoint/2010/main" val="2263922812"/>
              </p:ext>
            </p:extLst>
          </p:nvPr>
        </p:nvGraphicFramePr>
        <p:xfrm>
          <a:off x="4657375" y="5070487"/>
          <a:ext cx="1823170" cy="161696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7643226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3">
            <a:extLst>
              <a:ext uri="{FF2B5EF4-FFF2-40B4-BE49-F238E27FC236}">
                <a16:creationId xmlns:a16="http://schemas.microsoft.com/office/drawing/2014/main" id="{88CFA9A1-4C5C-4029-B237-01EBCEB86509}"/>
              </a:ext>
            </a:extLst>
          </p:cNvPr>
          <p:cNvSpPr>
            <a:spLocks noGrp="1"/>
          </p:cNvSpPr>
          <p:nvPr>
            <p:ph type="ctrTitle"/>
          </p:nvPr>
        </p:nvSpPr>
        <p:spPr>
          <a:xfrm>
            <a:off x="1981200" y="2401889"/>
            <a:ext cx="8458200" cy="1470025"/>
          </a:xfrm>
        </p:spPr>
        <p:txBody>
          <a:bodyPr>
            <a:normAutofit/>
          </a:bodyPr>
          <a:lstStyle/>
          <a:p>
            <a:pPr eaLnBrk="1" hangingPunct="1"/>
            <a:r>
              <a:rPr lang="fr-BE" altLang="fr-FR"/>
              <a:t>RAPPORT DE SYNTHÈSE</a:t>
            </a:r>
          </a:p>
        </p:txBody>
      </p:sp>
      <p:sp>
        <p:nvSpPr>
          <p:cNvPr id="5" name="Sous-titre 4">
            <a:extLst>
              <a:ext uri="{FF2B5EF4-FFF2-40B4-BE49-F238E27FC236}">
                <a16:creationId xmlns:a16="http://schemas.microsoft.com/office/drawing/2014/main" id="{87607600-B89C-421B-B50D-028EC12BF213}"/>
              </a:ext>
            </a:extLst>
          </p:cNvPr>
          <p:cNvSpPr>
            <a:spLocks noGrp="1"/>
          </p:cNvSpPr>
          <p:nvPr>
            <p:ph type="subTitle" idx="1"/>
          </p:nvPr>
        </p:nvSpPr>
        <p:spPr>
          <a:xfrm>
            <a:off x="1981200" y="3900488"/>
            <a:ext cx="4953000" cy="2271712"/>
          </a:xfrm>
        </p:spPr>
        <p:txBody>
          <a:bodyPr>
            <a:normAutofit/>
          </a:bodyPr>
          <a:lstStyle/>
          <a:p>
            <a:pPr>
              <a:buClr>
                <a:schemeClr val="accent3"/>
              </a:buClr>
              <a:defRPr/>
            </a:pPr>
            <a:r>
              <a:rPr lang="fr-BE" sz="4000" b="1" dirty="0">
                <a:solidFill>
                  <a:schemeClr val="tx1">
                    <a:lumMod val="75000"/>
                    <a:lumOff val="25000"/>
                  </a:schemeClr>
                </a:solidFill>
                <a:latin typeface="Calibri" pitchFamily="34" charset="0"/>
              </a:rPr>
              <a:t>Chimie</a:t>
            </a:r>
          </a:p>
          <a:p>
            <a:pPr>
              <a:buClr>
                <a:schemeClr val="accent3"/>
              </a:buClr>
              <a:defRPr/>
            </a:pPr>
            <a:r>
              <a:rPr lang="fr-BE" sz="4000" b="1" dirty="0">
                <a:solidFill>
                  <a:schemeClr val="tx1">
                    <a:lumMod val="75000"/>
                    <a:lumOff val="25000"/>
                  </a:schemeClr>
                </a:solidFill>
                <a:latin typeface="Calibri" pitchFamily="34" charset="0"/>
              </a:rPr>
              <a:t>Recommandations</a:t>
            </a:r>
          </a:p>
          <a:p>
            <a:pPr>
              <a:buClr>
                <a:schemeClr val="accent3"/>
              </a:buClr>
              <a:defRPr/>
            </a:pPr>
            <a:r>
              <a:rPr lang="fr-BE" sz="4000" b="1" dirty="0">
                <a:solidFill>
                  <a:schemeClr val="tx1">
                    <a:lumMod val="75000"/>
                    <a:lumOff val="25000"/>
                  </a:schemeClr>
                </a:solidFill>
                <a:latin typeface="Calibri" pitchFamily="34" charset="0"/>
              </a:rPr>
              <a:t>&amp; Plan d’action</a:t>
            </a:r>
          </a:p>
          <a:p>
            <a:pPr>
              <a:buClr>
                <a:schemeClr val="accent3"/>
              </a:buClr>
              <a:defRPr/>
            </a:pPr>
            <a:endParaRPr lang="fr-BE" sz="4000" dirty="0"/>
          </a:p>
        </p:txBody>
      </p:sp>
      <p:sp>
        <p:nvSpPr>
          <p:cNvPr id="11269" name="Espace réservé du numéro de diapositive 5">
            <a:extLst>
              <a:ext uri="{FF2B5EF4-FFF2-40B4-BE49-F238E27FC236}">
                <a16:creationId xmlns:a16="http://schemas.microsoft.com/office/drawing/2014/main" id="{CE93B4F5-EB82-4D54-B55E-1B317B6B901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C957648-226F-4726-8D54-2E3D1931D927}" type="slidenum">
              <a:rPr lang="fr-FR" altLang="fr-FR">
                <a:solidFill>
                  <a:schemeClr val="bg1"/>
                </a:solidFill>
              </a:rPr>
              <a:pPr/>
              <a:t>12</a:t>
            </a:fld>
            <a:endParaRPr lang="fr-FR" altLang="fr-FR">
              <a:solidFill>
                <a:schemeClr val="bg1"/>
              </a:solidFill>
            </a:endParaRPr>
          </a:p>
        </p:txBody>
      </p:sp>
      <p:pic>
        <p:nvPicPr>
          <p:cNvPr id="6" name="Image 5">
            <a:extLst>
              <a:ext uri="{FF2B5EF4-FFF2-40B4-BE49-F238E27FC236}">
                <a16:creationId xmlns:a16="http://schemas.microsoft.com/office/drawing/2014/main" id="{84DF0D31-B57B-1244-A029-69B64E27ED3D}"/>
              </a:ext>
            </a:extLst>
          </p:cNvPr>
          <p:cNvPicPr>
            <a:picLocks noChangeAspect="1"/>
          </p:cNvPicPr>
          <p:nvPr/>
        </p:nvPicPr>
        <p:blipFill>
          <a:blip r:embed="rId2"/>
          <a:srcRect l="2434" r="26530"/>
          <a:stretch>
            <a:fillRect/>
          </a:stretch>
        </p:blipFill>
        <p:spPr>
          <a:xfrm>
            <a:off x="8610600" y="4765129"/>
            <a:ext cx="3348726" cy="1956346"/>
          </a:xfrm>
          <a:prstGeom prst="rect">
            <a:avLst/>
          </a:prstGeom>
        </p:spPr>
      </p:pic>
    </p:spTree>
    <p:extLst>
      <p:ext uri="{BB962C8B-B14F-4D97-AF65-F5344CB8AC3E}">
        <p14:creationId xmlns:p14="http://schemas.microsoft.com/office/powerpoint/2010/main" val="2712404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4289B-1226-49C7-91BD-490E8AF0BC05}"/>
              </a:ext>
            </a:extLst>
          </p:cNvPr>
          <p:cNvSpPr>
            <a:spLocks noGrp="1"/>
          </p:cNvSpPr>
          <p:nvPr>
            <p:ph type="title"/>
          </p:nvPr>
        </p:nvSpPr>
        <p:spPr>
          <a:xfrm>
            <a:off x="1752600" y="685800"/>
            <a:ext cx="8707438" cy="1066800"/>
          </a:xfrm>
        </p:spPr>
        <p:txBody>
          <a:bodyPr>
            <a:normAutofit fontScale="90000"/>
          </a:bodyPr>
          <a:lstStyle/>
          <a:p>
            <a:pPr algn="just">
              <a:defRPr/>
            </a:pPr>
            <a:r>
              <a:rPr lang="fr-BE" sz="2400" b="1" dirty="0">
                <a:solidFill>
                  <a:schemeClr val="tx1">
                    <a:lumMod val="75000"/>
                    <a:lumOff val="25000"/>
                  </a:schemeClr>
                </a:solidFill>
              </a:rPr>
              <a:t>1. </a:t>
            </a:r>
            <a:r>
              <a:rPr lang="fr-FR" sz="2400" b="1" i="1" dirty="0">
                <a:solidFill>
                  <a:schemeClr val="tx1">
                    <a:lumMod val="75000"/>
                    <a:lumOff val="25000"/>
                  </a:schemeClr>
                </a:solidFill>
              </a:rPr>
              <a:t>Mettre en place une procédure de prévention et de gestion des incidents/accidents et des risques et stocker les bidons de récupération des déchets dans un espace ventilé (hotte) - </a:t>
            </a:r>
            <a:r>
              <a:rPr lang="fr-FR" sz="2400" b="1" i="1" dirty="0" err="1">
                <a:solidFill>
                  <a:schemeClr val="tx1">
                    <a:lumMod val="75000"/>
                    <a:lumOff val="25000"/>
                  </a:schemeClr>
                </a:solidFill>
              </a:rPr>
              <a:t>RR11</a:t>
            </a:r>
            <a:endParaRPr lang="fr-BE" sz="2400" dirty="0">
              <a:solidFill>
                <a:schemeClr val="tx1">
                  <a:lumMod val="75000"/>
                  <a:lumOff val="25000"/>
                </a:schemeClr>
              </a:solidFill>
            </a:endParaRPr>
          </a:p>
        </p:txBody>
      </p:sp>
      <p:sp>
        <p:nvSpPr>
          <p:cNvPr id="12302" name="Espace réservé du numéro de diapositive 3">
            <a:extLst>
              <a:ext uri="{FF2B5EF4-FFF2-40B4-BE49-F238E27FC236}">
                <a16:creationId xmlns:a16="http://schemas.microsoft.com/office/drawing/2014/main" id="{C6078FF2-169D-40B9-A7CD-5709534FE1E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45898B1-218E-4D7C-8466-B8048D2147F5}" type="slidenum">
              <a:rPr lang="fr-FR" altLang="fr-FR">
                <a:solidFill>
                  <a:srgbClr val="FFFFFF"/>
                </a:solidFill>
              </a:rPr>
              <a:pPr/>
              <a:t>13</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E543CA66-537A-4397-99D4-965256F7BBA9}"/>
              </a:ext>
            </a:extLst>
          </p:cNvPr>
          <p:cNvGraphicFramePr>
            <a:graphicFrameLocks noGrp="1"/>
          </p:cNvGraphicFramePr>
          <p:nvPr/>
        </p:nvGraphicFramePr>
        <p:xfrm>
          <a:off x="1804988" y="1809750"/>
          <a:ext cx="8520112" cy="4203700"/>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788">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99" marB="89999"/>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99" marB="89999"/>
                </a:tc>
                <a:extLst>
                  <a:ext uri="{0D108BD9-81ED-4DB2-BD59-A6C34878D82A}">
                    <a16:rowId xmlns:a16="http://schemas.microsoft.com/office/drawing/2014/main" val="10000"/>
                  </a:ext>
                </a:extLst>
              </a:tr>
              <a:tr h="3657912">
                <a:tc>
                  <a:txBody>
                    <a:bodyPr/>
                    <a:lstStyle/>
                    <a:p>
                      <a:pPr marL="342900" lvl="0" indent="-342900">
                        <a:spcAft>
                          <a:spcPts val="0"/>
                        </a:spcAft>
                        <a:buSzPts val="1200"/>
                        <a:buFont typeface="Symbol"/>
                        <a:buChar char=""/>
                      </a:pPr>
                      <a:r>
                        <a:rPr lang="fr-FR" sz="2400" dirty="0">
                          <a:latin typeface="Calibri" pitchFamily="34" charset="0"/>
                          <a:ea typeface="Times New Roman"/>
                          <a:cs typeface="Times New Roman"/>
                        </a:rPr>
                        <a:t>Actualiser le règlement d’ordre intérieur du laboratoire</a:t>
                      </a:r>
                      <a:endParaRPr lang="fr-BE" sz="2400" dirty="0">
                        <a:latin typeface="Calibri" pitchFamily="34" charset="0"/>
                        <a:ea typeface="Times New Roman"/>
                        <a:cs typeface="Times New Roman"/>
                      </a:endParaRPr>
                    </a:p>
                    <a:p>
                      <a:pPr marL="342900" lvl="0" indent="-342900">
                        <a:spcAft>
                          <a:spcPts val="0"/>
                        </a:spcAft>
                        <a:buSzPts val="1200"/>
                        <a:buFont typeface="Symbol"/>
                        <a:buChar char=""/>
                      </a:pPr>
                      <a:r>
                        <a:rPr lang="fr-FR" sz="2400" dirty="0">
                          <a:latin typeface="Calibri" pitchFamily="34" charset="0"/>
                          <a:ea typeface="Times New Roman"/>
                          <a:cs typeface="Times New Roman"/>
                        </a:rPr>
                        <a:t>Afficher les procédures à suivre en cas d’incidents/accidents</a:t>
                      </a:r>
                      <a:endParaRPr lang="fr-BE" sz="2400" dirty="0">
                        <a:latin typeface="Calibri" pitchFamily="34" charset="0"/>
                        <a:ea typeface="Times New Roman"/>
                        <a:cs typeface="Times New Roman"/>
                      </a:endParaRPr>
                    </a:p>
                    <a:p>
                      <a:pPr marL="342900" lvl="0" indent="-342900">
                        <a:spcAft>
                          <a:spcPts val="0"/>
                        </a:spcAft>
                        <a:buSzPts val="1200"/>
                        <a:buFont typeface="Symbol"/>
                        <a:buChar char=""/>
                      </a:pPr>
                      <a:r>
                        <a:rPr lang="fr-FR" sz="2400" dirty="0">
                          <a:latin typeface="Calibri" pitchFamily="34" charset="0"/>
                          <a:ea typeface="Times New Roman"/>
                          <a:cs typeface="Times New Roman"/>
                        </a:rPr>
                        <a:t>Appliquer les recommandations du conseiller en Prévention et Sécurité de la HEL (</a:t>
                      </a:r>
                      <a:r>
                        <a:rPr lang="fr-FR" sz="2400" dirty="0" err="1">
                          <a:latin typeface="Calibri" pitchFamily="34" charset="0"/>
                          <a:ea typeface="Times New Roman"/>
                          <a:cs typeface="Times New Roman"/>
                        </a:rPr>
                        <a:t>SIPPT</a:t>
                      </a:r>
                      <a:r>
                        <a:rPr lang="fr-FR" sz="2400" dirty="0">
                          <a:latin typeface="Calibri" pitchFamily="34" charset="0"/>
                          <a:ea typeface="Times New Roman"/>
                          <a:cs typeface="Times New Roman"/>
                        </a:rPr>
                        <a:t>)</a:t>
                      </a:r>
                      <a:endParaRPr lang="fr-BE" sz="2400" dirty="0">
                        <a:latin typeface="Calibri" pitchFamily="34" charset="0"/>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pitchFamily="34" charset="0"/>
                          <a:ea typeface="Times New Roman"/>
                          <a:cs typeface="Times New Roman"/>
                        </a:rPr>
                        <a:t>Réduction à zéro accident au laboratoire par an</a:t>
                      </a:r>
                      <a:endParaRPr lang="fr-BE" sz="2400" dirty="0">
                        <a:latin typeface="Calibri" pitchFamily="34" charset="0"/>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00910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211B0-7190-4118-9039-4C5FB44ED4A0}"/>
              </a:ext>
            </a:extLst>
          </p:cNvPr>
          <p:cNvSpPr>
            <a:spLocks noGrp="1"/>
          </p:cNvSpPr>
          <p:nvPr>
            <p:ph type="title"/>
          </p:nvPr>
        </p:nvSpPr>
        <p:spPr>
          <a:xfrm>
            <a:off x="1752600" y="685800"/>
            <a:ext cx="8707438" cy="1066800"/>
          </a:xfrm>
        </p:spPr>
        <p:txBody>
          <a:bodyPr>
            <a:normAutofit/>
          </a:bodyPr>
          <a:lstStyle/>
          <a:p>
            <a:pPr algn="just">
              <a:defRPr/>
            </a:pPr>
            <a:r>
              <a:rPr lang="fr-BE" sz="2400" b="1" dirty="0">
                <a:solidFill>
                  <a:schemeClr val="tx1">
                    <a:lumMod val="75000"/>
                    <a:lumOff val="25000"/>
                  </a:schemeClr>
                </a:solidFill>
              </a:rPr>
              <a:t>2. </a:t>
            </a:r>
            <a:r>
              <a:rPr lang="fr-FR" sz="2400" b="1" i="1" dirty="0">
                <a:solidFill>
                  <a:schemeClr val="tx1">
                    <a:lumMod val="75000"/>
                    <a:lumOff val="25000"/>
                  </a:schemeClr>
                </a:solidFill>
              </a:rPr>
              <a:t>Elaborer une vision, des missions et des objectifs pour le département chimie en collaboration avec toute l’équipe - </a:t>
            </a:r>
            <a:r>
              <a:rPr lang="fr-FR" sz="2400" b="1" i="1" dirty="0" err="1">
                <a:solidFill>
                  <a:schemeClr val="tx1">
                    <a:lumMod val="75000"/>
                    <a:lumOff val="25000"/>
                  </a:schemeClr>
                </a:solidFill>
              </a:rPr>
              <a:t>RR1</a:t>
            </a:r>
            <a:endParaRPr lang="fr-BE" sz="2400" dirty="0">
              <a:solidFill>
                <a:schemeClr val="tx1">
                  <a:lumMod val="75000"/>
                  <a:lumOff val="25000"/>
                </a:schemeClr>
              </a:solidFill>
            </a:endParaRPr>
          </a:p>
        </p:txBody>
      </p:sp>
      <p:sp>
        <p:nvSpPr>
          <p:cNvPr id="13326" name="Espace réservé du numéro de diapositive 3">
            <a:extLst>
              <a:ext uri="{FF2B5EF4-FFF2-40B4-BE49-F238E27FC236}">
                <a16:creationId xmlns:a16="http://schemas.microsoft.com/office/drawing/2014/main" id="{773C985F-AAFD-4AF6-9EB2-EB0473730DE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1446D53-8E3B-49B3-9E63-C8E807184116}" type="slidenum">
              <a:rPr lang="fr-FR" altLang="fr-FR">
                <a:solidFill>
                  <a:srgbClr val="FFFFFF"/>
                </a:solidFill>
              </a:rPr>
              <a:pPr/>
              <a:t>14</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7C672822-4E1E-4B62-A7D3-1FBB689529E0}"/>
              </a:ext>
            </a:extLst>
          </p:cNvPr>
          <p:cNvGraphicFramePr>
            <a:graphicFrameLocks noGrp="1"/>
          </p:cNvGraphicFramePr>
          <p:nvPr/>
        </p:nvGraphicFramePr>
        <p:xfrm>
          <a:off x="1804988" y="1809750"/>
          <a:ext cx="8520112" cy="2008636"/>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506">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18" marB="89918"/>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18" marB="89918"/>
                </a:tc>
                <a:extLst>
                  <a:ext uri="{0D108BD9-81ED-4DB2-BD59-A6C34878D82A}">
                    <a16:rowId xmlns:a16="http://schemas.microsoft.com/office/drawing/2014/main" val="10000"/>
                  </a:ext>
                </a:extLst>
              </a:tr>
              <a:tr h="1462682">
                <a:tc>
                  <a:txBody>
                    <a:bodyPr/>
                    <a:lstStyle/>
                    <a:p>
                      <a:pPr marL="342900" lvl="0" indent="-342900">
                        <a:spcAft>
                          <a:spcPts val="0"/>
                        </a:spcAft>
                        <a:buSzPts val="1200"/>
                        <a:buFont typeface="Symbol"/>
                        <a:buChar char=""/>
                      </a:pPr>
                      <a:r>
                        <a:rPr lang="fr-FR" sz="2400" dirty="0">
                          <a:latin typeface="Calibri"/>
                          <a:ea typeface="Times New Roman"/>
                          <a:cs typeface="Times New Roman"/>
                        </a:rPr>
                        <a:t>Lister les projets réalisables</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Organiser un projet rassemblant les professeurs du département</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Mise en œuvre du projet</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83437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D5DD9E-B6B2-45DF-AD3D-9AC0A1DFA8C6}"/>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3. </a:t>
            </a:r>
            <a:r>
              <a:rPr lang="fr-FR" sz="2200" b="1" i="1" dirty="0">
                <a:solidFill>
                  <a:schemeClr val="tx1">
                    <a:lumMod val="75000"/>
                    <a:lumOff val="25000"/>
                  </a:schemeClr>
                </a:solidFill>
              </a:rPr>
              <a:t>Dépasser le stade de l’informel dans la concertation pédagogique entre enseignants</a:t>
            </a:r>
            <a:r>
              <a:rPr lang="fr-BE" sz="2200" dirty="0">
                <a:solidFill>
                  <a:schemeClr val="tx1">
                    <a:lumMod val="75000"/>
                    <a:lumOff val="25000"/>
                  </a:schemeClr>
                </a:solidFill>
              </a:rPr>
              <a:t> - </a:t>
            </a:r>
            <a:r>
              <a:rPr lang="fr-FR" sz="2200" b="1" i="1" dirty="0" err="1">
                <a:solidFill>
                  <a:schemeClr val="tx1">
                    <a:lumMod val="75000"/>
                    <a:lumOff val="25000"/>
                  </a:schemeClr>
                </a:solidFill>
              </a:rPr>
              <a:t>RR3</a:t>
            </a:r>
            <a:endParaRPr lang="fr-BE" sz="2200" dirty="0">
              <a:solidFill>
                <a:schemeClr val="tx1">
                  <a:lumMod val="75000"/>
                  <a:lumOff val="25000"/>
                </a:schemeClr>
              </a:solidFill>
            </a:endParaRPr>
          </a:p>
        </p:txBody>
      </p:sp>
      <p:sp>
        <p:nvSpPr>
          <p:cNvPr id="14350" name="Espace réservé du numéro de diapositive 3">
            <a:extLst>
              <a:ext uri="{FF2B5EF4-FFF2-40B4-BE49-F238E27FC236}">
                <a16:creationId xmlns:a16="http://schemas.microsoft.com/office/drawing/2014/main" id="{8F1834D3-9633-424B-A830-90584653966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F388CD4-AE2B-46DA-A502-5C8289774CDC}" type="slidenum">
              <a:rPr lang="fr-FR" altLang="fr-FR">
                <a:solidFill>
                  <a:srgbClr val="FFFFFF"/>
                </a:solidFill>
              </a:rPr>
              <a:pPr/>
              <a:t>15</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AD86291D-E682-43C1-813A-5D777784DC21}"/>
              </a:ext>
            </a:extLst>
          </p:cNvPr>
          <p:cNvGraphicFramePr>
            <a:graphicFrameLocks noGrp="1"/>
          </p:cNvGraphicFramePr>
          <p:nvPr/>
        </p:nvGraphicFramePr>
        <p:xfrm>
          <a:off x="1804988" y="1809750"/>
          <a:ext cx="8520112" cy="2374900"/>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824">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90005" marB="90005"/>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90005" marB="90005"/>
                </a:tc>
                <a:extLst>
                  <a:ext uri="{0D108BD9-81ED-4DB2-BD59-A6C34878D82A}">
                    <a16:rowId xmlns:a16="http://schemas.microsoft.com/office/drawing/2014/main" val="10000"/>
                  </a:ext>
                </a:extLst>
              </a:tr>
              <a:tr h="1829076">
                <a:tc>
                  <a:txBody>
                    <a:bodyPr/>
                    <a:lstStyle/>
                    <a:p>
                      <a:pPr marL="342900" lvl="0" indent="-342900">
                        <a:spcAft>
                          <a:spcPts val="0"/>
                        </a:spcAft>
                        <a:buSzPts val="1200"/>
                        <a:buFont typeface="Symbol"/>
                        <a:buChar char=""/>
                      </a:pPr>
                      <a:r>
                        <a:rPr lang="fr-FR" sz="2400" dirty="0">
                          <a:latin typeface="Calibri"/>
                          <a:ea typeface="Times New Roman"/>
                          <a:cs typeface="Times New Roman"/>
                        </a:rPr>
                        <a:t>Organiser des réunions formelles entre professeurs du département (réunions d’équipe) avec procès-verbaux et ordres du jour</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Réalisation de 2 réunions d’équipe par an</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Transversalité entre les cours effective</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35506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D5E12B-B7C2-4D71-A10D-690DA4F4FE2B}"/>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4. </a:t>
            </a:r>
            <a:r>
              <a:rPr lang="fr-FR" sz="2200" b="1" i="1" dirty="0">
                <a:solidFill>
                  <a:schemeClr val="tx1">
                    <a:lumMod val="75000"/>
                    <a:lumOff val="25000"/>
                  </a:schemeClr>
                </a:solidFill>
              </a:rPr>
              <a:t>Ouvrir des espaces de discussions avec les étudiants afin que ceux-ci puissent exprimer leurs difficultés liées à l’administration ou aux enseignements - </a:t>
            </a:r>
            <a:r>
              <a:rPr lang="fr-FR" sz="2200" b="1" i="1" dirty="0" err="1">
                <a:solidFill>
                  <a:schemeClr val="tx1">
                    <a:lumMod val="75000"/>
                    <a:lumOff val="25000"/>
                  </a:schemeClr>
                </a:solidFill>
              </a:rPr>
              <a:t>RR4</a:t>
            </a:r>
            <a:endParaRPr lang="fr-BE" sz="2200" dirty="0">
              <a:solidFill>
                <a:schemeClr val="tx1">
                  <a:lumMod val="75000"/>
                  <a:lumOff val="25000"/>
                </a:schemeClr>
              </a:solidFill>
            </a:endParaRPr>
          </a:p>
        </p:txBody>
      </p:sp>
      <p:sp>
        <p:nvSpPr>
          <p:cNvPr id="15374" name="Espace réservé du numéro de diapositive 3">
            <a:extLst>
              <a:ext uri="{FF2B5EF4-FFF2-40B4-BE49-F238E27FC236}">
                <a16:creationId xmlns:a16="http://schemas.microsoft.com/office/drawing/2014/main" id="{BF1CCE90-35FF-4398-9672-B919AFF376A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A6A85A-449A-4B2B-91B2-77197A09F4F2}" type="slidenum">
              <a:rPr lang="fr-FR" altLang="fr-FR">
                <a:solidFill>
                  <a:srgbClr val="FFFFFF"/>
                </a:solidFill>
              </a:rPr>
              <a:pPr/>
              <a:t>16</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A0811F3D-8A87-40CA-ADAA-163E5B73A0AE}"/>
              </a:ext>
            </a:extLst>
          </p:cNvPr>
          <p:cNvGraphicFramePr>
            <a:graphicFrameLocks noGrp="1"/>
          </p:cNvGraphicFramePr>
          <p:nvPr/>
        </p:nvGraphicFramePr>
        <p:xfrm>
          <a:off x="1804988" y="1809750"/>
          <a:ext cx="8520112" cy="3106738"/>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861">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90011" marB="90011"/>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90011" marB="90011"/>
                </a:tc>
                <a:extLst>
                  <a:ext uri="{0D108BD9-81ED-4DB2-BD59-A6C34878D82A}">
                    <a16:rowId xmlns:a16="http://schemas.microsoft.com/office/drawing/2014/main" val="10000"/>
                  </a:ext>
                </a:extLst>
              </a:tr>
              <a:tr h="2560877">
                <a:tc>
                  <a:txBody>
                    <a:bodyPr/>
                    <a:lstStyle/>
                    <a:p>
                      <a:pPr marL="342900" lvl="0" indent="-342900">
                        <a:spcAft>
                          <a:spcPts val="0"/>
                        </a:spcAft>
                        <a:buSzPts val="1200"/>
                        <a:buFont typeface="Symbol"/>
                        <a:buChar char=""/>
                      </a:pPr>
                      <a:r>
                        <a:rPr lang="fr-FR" sz="2400" dirty="0">
                          <a:latin typeface="Calibri"/>
                          <a:ea typeface="Times New Roman"/>
                          <a:cs typeface="Times New Roman"/>
                        </a:rPr>
                        <a:t>Organiser des conseils de département incluant des étudiants avec procès-verbaux et ordres du jour</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Organiser des rencontres professeurs/étudiants</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Créer une boîte à suggestions</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Réalisation de 2 conseils de département par an</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Réalisation de 2 rencontres profs/étudiants par an</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Recensement et mise en œuvre des suggestions</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82866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A91F80-9EB2-4E84-98E5-4568034D3BEC}"/>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5. </a:t>
            </a:r>
            <a:r>
              <a:rPr lang="fr-FR" sz="2200" b="1" i="1" dirty="0">
                <a:solidFill>
                  <a:schemeClr val="tx1">
                    <a:lumMod val="75000"/>
                    <a:lumOff val="25000"/>
                  </a:schemeClr>
                </a:solidFill>
              </a:rPr>
              <a:t>Augmenter les activités d’enseignement faisant appel à l’anglais scientifique - </a:t>
            </a:r>
            <a:r>
              <a:rPr lang="fr-FR" sz="2200" b="1" i="1" dirty="0" err="1">
                <a:solidFill>
                  <a:schemeClr val="tx1">
                    <a:lumMod val="75000"/>
                    <a:lumOff val="25000"/>
                  </a:schemeClr>
                </a:solidFill>
              </a:rPr>
              <a:t>RR10</a:t>
            </a:r>
            <a:endParaRPr lang="fr-BE" sz="2200" dirty="0">
              <a:solidFill>
                <a:schemeClr val="tx1">
                  <a:lumMod val="75000"/>
                  <a:lumOff val="25000"/>
                </a:schemeClr>
              </a:solidFill>
            </a:endParaRPr>
          </a:p>
        </p:txBody>
      </p:sp>
      <p:sp>
        <p:nvSpPr>
          <p:cNvPr id="16398" name="Espace réservé du numéro de diapositive 3">
            <a:extLst>
              <a:ext uri="{FF2B5EF4-FFF2-40B4-BE49-F238E27FC236}">
                <a16:creationId xmlns:a16="http://schemas.microsoft.com/office/drawing/2014/main" id="{27F33DC8-E3C8-4155-8189-272A9E9A310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652F6EB-A24B-429D-8226-2AE18FB0BA5E}" type="slidenum">
              <a:rPr lang="fr-FR" altLang="fr-FR">
                <a:solidFill>
                  <a:srgbClr val="FFFFFF"/>
                </a:solidFill>
              </a:rPr>
              <a:pPr/>
              <a:t>17</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295FCDBB-C0EE-40EA-AF59-82EA37090BFE}"/>
              </a:ext>
            </a:extLst>
          </p:cNvPr>
          <p:cNvGraphicFramePr>
            <a:graphicFrameLocks noGrp="1"/>
          </p:cNvGraphicFramePr>
          <p:nvPr/>
        </p:nvGraphicFramePr>
        <p:xfrm>
          <a:off x="1804988" y="1809751"/>
          <a:ext cx="8520112" cy="3471863"/>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748">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92" marB="89992"/>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92" marB="89992"/>
                </a:tc>
                <a:extLst>
                  <a:ext uri="{0D108BD9-81ED-4DB2-BD59-A6C34878D82A}">
                    <a16:rowId xmlns:a16="http://schemas.microsoft.com/office/drawing/2014/main" val="10000"/>
                  </a:ext>
                </a:extLst>
              </a:tr>
              <a:tr h="2926115">
                <a:tc>
                  <a:txBody>
                    <a:bodyPr/>
                    <a:lstStyle/>
                    <a:p>
                      <a:pPr marL="342900" lvl="0" indent="-342900">
                        <a:spcAft>
                          <a:spcPts val="0"/>
                        </a:spcAft>
                        <a:buSzPts val="1200"/>
                        <a:buFont typeface="Symbol"/>
                        <a:buChar char=""/>
                      </a:pPr>
                      <a:r>
                        <a:rPr lang="fr-FR" sz="2400" dirty="0">
                          <a:latin typeface="Calibri"/>
                          <a:ea typeface="Times New Roman"/>
                          <a:cs typeface="Times New Roman"/>
                        </a:rPr>
                        <a:t>Inclure plus d’activités en anglais scientifique (modes opératoires, vidéos) dans les cours et laboratoires</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Communiquer ces activités au professeur d’anglais afin d’aider les étudiants en difficulté</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Augmentation du caractère scientifique des cours d’anglais</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3926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4533C6-74C3-411F-9DC6-33375BD3E7B3}"/>
              </a:ext>
            </a:extLst>
          </p:cNvPr>
          <p:cNvSpPr>
            <a:spLocks noGrp="1"/>
          </p:cNvSpPr>
          <p:nvPr>
            <p:ph type="title"/>
          </p:nvPr>
        </p:nvSpPr>
        <p:spPr>
          <a:xfrm>
            <a:off x="1752600" y="685800"/>
            <a:ext cx="8707438" cy="1066800"/>
          </a:xfrm>
        </p:spPr>
        <p:txBody>
          <a:bodyPr>
            <a:noAutofit/>
          </a:bodyPr>
          <a:lstStyle/>
          <a:p>
            <a:pPr>
              <a:defRPr/>
            </a:pPr>
            <a:r>
              <a:rPr lang="fr-BE" sz="2200" b="1" dirty="0">
                <a:solidFill>
                  <a:schemeClr val="tx1">
                    <a:lumMod val="75000"/>
                    <a:lumOff val="25000"/>
                  </a:schemeClr>
                </a:solidFill>
              </a:rPr>
              <a:t>6. </a:t>
            </a:r>
            <a:r>
              <a:rPr lang="fr-FR" sz="2200" b="1" i="1" dirty="0">
                <a:solidFill>
                  <a:schemeClr val="tx1">
                    <a:lumMod val="75000"/>
                    <a:lumOff val="25000"/>
                  </a:schemeClr>
                </a:solidFill>
              </a:rPr>
              <a:t>Mettre en place une collaboration étroite entre le SAR et le département de chimie dans le but d’adapter les solutions à proposer aux situations d’échec spécifiques à la chimie - </a:t>
            </a:r>
            <a:r>
              <a:rPr lang="fr-FR" sz="2200" b="1" i="1" dirty="0" err="1">
                <a:solidFill>
                  <a:schemeClr val="tx1">
                    <a:lumMod val="75000"/>
                    <a:lumOff val="25000"/>
                  </a:schemeClr>
                </a:solidFill>
              </a:rPr>
              <a:t>RR12</a:t>
            </a:r>
            <a:endParaRPr lang="fr-BE" sz="2200" dirty="0">
              <a:solidFill>
                <a:schemeClr val="tx1">
                  <a:lumMod val="75000"/>
                  <a:lumOff val="25000"/>
                </a:schemeClr>
              </a:solidFill>
            </a:endParaRPr>
          </a:p>
        </p:txBody>
      </p:sp>
      <p:sp>
        <p:nvSpPr>
          <p:cNvPr id="17422" name="Espace réservé du numéro de diapositive 3">
            <a:extLst>
              <a:ext uri="{FF2B5EF4-FFF2-40B4-BE49-F238E27FC236}">
                <a16:creationId xmlns:a16="http://schemas.microsoft.com/office/drawing/2014/main" id="{95DB336A-6EB9-417B-9A2F-33D2DCBD402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68DB7F4-2FE8-4731-B015-3A074850C054}" type="slidenum">
              <a:rPr lang="fr-FR" altLang="fr-FR">
                <a:solidFill>
                  <a:srgbClr val="FFFFFF"/>
                </a:solidFill>
              </a:rPr>
              <a:pPr/>
              <a:t>18</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AE4687C1-272C-43D1-B6F5-337E26BCA5AE}"/>
              </a:ext>
            </a:extLst>
          </p:cNvPr>
          <p:cNvGraphicFramePr>
            <a:graphicFrameLocks noGrp="1"/>
          </p:cNvGraphicFramePr>
          <p:nvPr/>
        </p:nvGraphicFramePr>
        <p:xfrm>
          <a:off x="1804988" y="1809751"/>
          <a:ext cx="8520112" cy="4569072"/>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691">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76" marB="89976"/>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76" marB="89976"/>
                </a:tc>
                <a:extLst>
                  <a:ext uri="{0D108BD9-81ED-4DB2-BD59-A6C34878D82A}">
                    <a16:rowId xmlns:a16="http://schemas.microsoft.com/office/drawing/2014/main" val="10000"/>
                  </a:ext>
                </a:extLst>
              </a:tr>
              <a:tr h="4023134">
                <a:tc>
                  <a:txBody>
                    <a:bodyPr/>
                    <a:lstStyle/>
                    <a:p>
                      <a:pPr marL="342900" lvl="0" indent="-342900">
                        <a:spcAft>
                          <a:spcPts val="0"/>
                        </a:spcAft>
                        <a:buSzPts val="1200"/>
                        <a:buFont typeface="Symbol"/>
                        <a:buChar char=""/>
                      </a:pPr>
                      <a:r>
                        <a:rPr lang="fr-FR" sz="2400" dirty="0">
                          <a:latin typeface="Calibri"/>
                          <a:ea typeface="Times New Roman"/>
                          <a:cs typeface="Times New Roman"/>
                        </a:rPr>
                        <a:t>Clarifier</a:t>
                      </a:r>
                      <a:r>
                        <a:rPr lang="fr-BE" sz="2400" kern="50" dirty="0">
                          <a:latin typeface="Calibri"/>
                          <a:ea typeface="Calibri"/>
                          <a:cs typeface="Calibri"/>
                        </a:rPr>
                        <a:t> auprès des étudiants l’aide offerte par le SAR en début d’année</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Organiser des réunions avec le SAR pour discuter des solutions de </a:t>
                      </a:r>
                      <a:r>
                        <a:rPr lang="fr-FR" sz="2400" dirty="0" err="1">
                          <a:latin typeface="Calibri"/>
                          <a:ea typeface="Times New Roman"/>
                          <a:cs typeface="Times New Roman"/>
                        </a:rPr>
                        <a:t>remédiation</a:t>
                      </a:r>
                      <a:r>
                        <a:rPr lang="fr-FR" sz="2400" dirty="0">
                          <a:latin typeface="Calibri"/>
                          <a:ea typeface="Times New Roman"/>
                          <a:cs typeface="Times New Roman"/>
                        </a:rPr>
                        <a:t> envisageables</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Calibri"/>
                        </a:rPr>
                        <a:t>Répertorier les activités de </a:t>
                      </a:r>
                      <a:r>
                        <a:rPr lang="fr-FR" sz="2400" dirty="0" err="1">
                          <a:latin typeface="Calibri"/>
                          <a:ea typeface="Times New Roman"/>
                          <a:cs typeface="Calibri"/>
                        </a:rPr>
                        <a:t>remédiation</a:t>
                      </a:r>
                      <a:r>
                        <a:rPr lang="fr-FR" sz="2400" dirty="0">
                          <a:latin typeface="Calibri"/>
                          <a:ea typeface="Times New Roman"/>
                          <a:cs typeface="Calibri"/>
                        </a:rPr>
                        <a:t> proposées au sein de la catégorie et les communiquer au SAR</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Calibri"/>
                        </a:rPr>
                        <a:t>Augmentation du  taux de réussite</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68756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D31AF-D00B-44CC-BE1F-74F02C8D1720}"/>
              </a:ext>
            </a:extLst>
          </p:cNvPr>
          <p:cNvSpPr>
            <a:spLocks noGrp="1"/>
          </p:cNvSpPr>
          <p:nvPr>
            <p:ph type="title"/>
          </p:nvPr>
        </p:nvSpPr>
        <p:spPr>
          <a:xfrm>
            <a:off x="1752600" y="685800"/>
            <a:ext cx="8707438" cy="1066800"/>
          </a:xfrm>
        </p:spPr>
        <p:txBody>
          <a:bodyPr>
            <a:noAutofit/>
          </a:bodyPr>
          <a:lstStyle/>
          <a:p>
            <a:pPr>
              <a:defRPr/>
            </a:pPr>
            <a:r>
              <a:rPr lang="fr-BE" sz="2200" b="1" dirty="0">
                <a:solidFill>
                  <a:schemeClr val="tx1">
                    <a:lumMod val="75000"/>
                    <a:lumOff val="25000"/>
                  </a:schemeClr>
                </a:solidFill>
              </a:rPr>
              <a:t>7. </a:t>
            </a:r>
            <a:r>
              <a:rPr lang="fr-FR" sz="2200" b="1" i="1" dirty="0">
                <a:solidFill>
                  <a:schemeClr val="tx1">
                    <a:lumMod val="75000"/>
                    <a:lumOff val="25000"/>
                  </a:schemeClr>
                </a:solidFill>
              </a:rPr>
              <a:t>Mieux expliciter les débouchés de la formation - </a:t>
            </a:r>
            <a:r>
              <a:rPr lang="fr-FR" sz="2200" b="1" i="1" dirty="0" err="1">
                <a:solidFill>
                  <a:schemeClr val="tx1">
                    <a:lumMod val="75000"/>
                    <a:lumOff val="25000"/>
                  </a:schemeClr>
                </a:solidFill>
              </a:rPr>
              <a:t>RR7</a:t>
            </a:r>
            <a:endParaRPr lang="fr-BE" sz="2200" dirty="0">
              <a:solidFill>
                <a:schemeClr val="tx1">
                  <a:lumMod val="75000"/>
                  <a:lumOff val="25000"/>
                </a:schemeClr>
              </a:solidFill>
            </a:endParaRPr>
          </a:p>
        </p:txBody>
      </p:sp>
      <p:sp>
        <p:nvSpPr>
          <p:cNvPr id="18446" name="Espace réservé du numéro de diapositive 3">
            <a:extLst>
              <a:ext uri="{FF2B5EF4-FFF2-40B4-BE49-F238E27FC236}">
                <a16:creationId xmlns:a16="http://schemas.microsoft.com/office/drawing/2014/main" id="{621333F3-CA74-4B8E-9EC2-6CD20F1FBBE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A88B416-B153-485D-8661-9712FC403EB2}" type="slidenum">
              <a:rPr lang="fr-FR" altLang="fr-FR">
                <a:solidFill>
                  <a:srgbClr val="FFFFFF"/>
                </a:solidFill>
              </a:rPr>
              <a:pPr/>
              <a:t>19</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0491D03C-3DBD-4910-A0F7-FBD9A587182F}"/>
              </a:ext>
            </a:extLst>
          </p:cNvPr>
          <p:cNvGraphicFramePr>
            <a:graphicFrameLocks noGrp="1"/>
          </p:cNvGraphicFramePr>
          <p:nvPr/>
        </p:nvGraphicFramePr>
        <p:xfrm>
          <a:off x="1804988" y="1809750"/>
          <a:ext cx="8520112" cy="3837502"/>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611">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51" marB="89951"/>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51" marB="89951"/>
                </a:tc>
                <a:extLst>
                  <a:ext uri="{0D108BD9-81ED-4DB2-BD59-A6C34878D82A}">
                    <a16:rowId xmlns:a16="http://schemas.microsoft.com/office/drawing/2014/main" val="10000"/>
                  </a:ext>
                </a:extLst>
              </a:tr>
              <a:tr h="3291377">
                <a:tc>
                  <a:txBody>
                    <a:bodyPr/>
                    <a:lstStyle/>
                    <a:p>
                      <a:pPr marL="342900" lvl="0" indent="-342900">
                        <a:spcAft>
                          <a:spcPts val="0"/>
                        </a:spcAft>
                        <a:buSzPts val="1200"/>
                        <a:buFont typeface="Symbol"/>
                        <a:buChar char=""/>
                      </a:pPr>
                      <a:r>
                        <a:rPr lang="fr-FR" sz="2400" dirty="0">
                          <a:latin typeface="Calibri"/>
                          <a:ea typeface="Times New Roman"/>
                          <a:cs typeface="Times New Roman"/>
                        </a:rPr>
                        <a:t>Lister les débouchés propres au bachelier en chimie</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Mettre en évidence les débouchés lors des salons et des journées portes ouvertes du département</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Organiser des rencontres en cours de bachelier entre étudiants et anciens étudiants</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Augmentation du nombre d’inscriptions </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Activation du  réseau des </a:t>
                      </a:r>
                      <a:r>
                        <a:rPr lang="fr-FR" sz="2400" dirty="0" err="1">
                          <a:latin typeface="Calibri"/>
                          <a:ea typeface="Times New Roman"/>
                          <a:cs typeface="Times New Roman"/>
                        </a:rPr>
                        <a:t>alumni</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87285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2</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 Le cadre institutionnel</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kumimoji="0" lang="fr-BE" altLang="fr-FR" sz="3100" b="0" i="0" u="none" strike="noStrike" kern="1200" cap="none" spc="0" normalizeH="0" baseline="0" noProof="0" dirty="0">
                <a:ln>
                  <a:noFill/>
                </a:ln>
                <a:effectLst/>
                <a:uLnTx/>
                <a:uFillTx/>
                <a:latin typeface="Euphemia UCAS" charset="0"/>
                <a:ea typeface="+mj-ea"/>
                <a:cs typeface="Euphemia UCAS" charset="0"/>
              </a:rPr>
              <a:t>Pourquoi une démarche qualité en Communauté Française?</a:t>
            </a:r>
          </a:p>
        </p:txBody>
      </p:sp>
      <p:sp>
        <p:nvSpPr>
          <p:cNvPr id="12" name="ZoneTexte 11"/>
          <p:cNvSpPr txBox="1"/>
          <p:nvPr/>
        </p:nvSpPr>
        <p:spPr>
          <a:xfrm>
            <a:off x="330363" y="1262891"/>
            <a:ext cx="11512592" cy="5355312"/>
          </a:xfrm>
          <a:prstGeom prst="rect">
            <a:avLst/>
          </a:prstGeom>
          <a:noFill/>
        </p:spPr>
        <p:txBody>
          <a:bodyPr wrap="square" rtlCol="0">
            <a:spAutoFit/>
          </a:bodyPr>
          <a:lstStyle/>
          <a:p>
            <a:pPr marL="265113" indent="-265113">
              <a:spcBef>
                <a:spcPts val="600"/>
              </a:spcBef>
              <a:buClr>
                <a:schemeClr val="accent1">
                  <a:lumMod val="75000"/>
                </a:schemeClr>
              </a:buClr>
              <a:buFont typeface="Wingdings" pitchFamily="2" charset="2"/>
              <a:buChar char="ü"/>
              <a:defRPr/>
            </a:pPr>
            <a:r>
              <a:rPr lang="fr-BE" altLang="fr-FR" sz="2200" dirty="0">
                <a:solidFill>
                  <a:srgbClr val="000000"/>
                </a:solidFill>
                <a:latin typeface="Euphemia UCAS" panose="020B0503040102020104" pitchFamily="34" charset="-79"/>
                <a:cs typeface="Euphemia UCAS" panose="020B0503040102020104" pitchFamily="34" charset="-79"/>
              </a:rPr>
              <a:t>La Qualité est évaluée dans tous les secteurs tant publique que privé</a:t>
            </a:r>
          </a:p>
          <a:p>
            <a:pPr marL="800100" lvl="1" indent="-342900">
              <a:spcBef>
                <a:spcPts val="600"/>
              </a:spcBef>
              <a:buClr>
                <a:schemeClr val="accent1">
                  <a:lumMod val="75000"/>
                </a:schemeClr>
              </a:buClr>
              <a:buFont typeface="Wingdings" panose="05000000000000000000" pitchFamily="2" charset="2"/>
              <a:buChar char="§"/>
              <a:defRPr/>
            </a:pPr>
            <a:r>
              <a:rPr lang="fr-BE" altLang="fr-FR" sz="2000" dirty="0">
                <a:solidFill>
                  <a:srgbClr val="000000"/>
                </a:solidFill>
                <a:latin typeface="Euphemia UCAS" panose="020B0503040102020104" pitchFamily="34" charset="-79"/>
                <a:cs typeface="Euphemia UCAS" panose="020B0503040102020104" pitchFamily="34" charset="-79"/>
              </a:rPr>
              <a:t>Privé : elle peut être envisagée comme la capacité d’un produit à satisfaire les clients</a:t>
            </a:r>
          </a:p>
          <a:p>
            <a:pPr marL="800100" lvl="1" indent="-342900">
              <a:spcBef>
                <a:spcPts val="600"/>
              </a:spcBef>
              <a:buClr>
                <a:schemeClr val="accent1">
                  <a:lumMod val="75000"/>
                </a:schemeClr>
              </a:buClr>
              <a:buFont typeface="Wingdings" panose="05000000000000000000" pitchFamily="2" charset="2"/>
              <a:buChar char="§"/>
              <a:defRPr/>
            </a:pPr>
            <a:r>
              <a:rPr lang="fr-BE" altLang="fr-FR" sz="2000" dirty="0">
                <a:solidFill>
                  <a:srgbClr val="000000"/>
                </a:solidFill>
                <a:latin typeface="Euphemia UCAS" panose="020B0503040102020104" pitchFamily="34" charset="-79"/>
                <a:cs typeface="Euphemia UCAS" panose="020B0503040102020104" pitchFamily="34" charset="-79"/>
              </a:rPr>
              <a:t>Public et plus particulièrement l’enseignement supérieur : elle revêt un enjeu important  </a:t>
            </a:r>
          </a:p>
          <a:p>
            <a:pPr lvl="1">
              <a:spcBef>
                <a:spcPts val="600"/>
              </a:spcBef>
              <a:buClr>
                <a:schemeClr val="accent1">
                  <a:lumMod val="75000"/>
                </a:schemeClr>
              </a:buClr>
              <a:defRPr/>
            </a:pPr>
            <a:r>
              <a:rPr lang="fr-BE" altLang="fr-FR" sz="2000" dirty="0">
                <a:solidFill>
                  <a:srgbClr val="000000"/>
                </a:solidFill>
                <a:latin typeface="Euphemia UCAS" panose="020B0503040102020104" pitchFamily="34" charset="-79"/>
                <a:cs typeface="Euphemia UCAS" panose="020B0503040102020104" pitchFamily="34" charset="-79"/>
                <a:sym typeface="Symbol" panose="05050102010706020507" pitchFamily="18" charset="2"/>
              </a:rPr>
              <a:t>	 permet de</a:t>
            </a:r>
            <a:r>
              <a:rPr lang="fr-BE" altLang="fr-FR" sz="2000" dirty="0">
                <a:solidFill>
                  <a:srgbClr val="000000"/>
                </a:solidFill>
                <a:latin typeface="Euphemia UCAS" panose="020B0503040102020104" pitchFamily="34" charset="-79"/>
                <a:cs typeface="Euphemia UCAS" panose="020B0503040102020104" pitchFamily="34" charset="-79"/>
              </a:rPr>
              <a:t> s’interroger sur les valeurs et besoins tant des étudiants que des enseignants</a:t>
            </a:r>
          </a:p>
          <a:p>
            <a:pPr marL="265113" indent="-265113">
              <a:spcBef>
                <a:spcPts val="600"/>
              </a:spcBef>
              <a:buClr>
                <a:schemeClr val="accent1">
                  <a:lumMod val="75000"/>
                </a:schemeClr>
              </a:buClr>
              <a:buFont typeface="Wingdings" pitchFamily="2" charset="2"/>
              <a:buChar char="ü"/>
              <a:defRPr/>
            </a:pPr>
            <a:endParaRPr lang="fr-BE" altLang="fr-FR" sz="2200" dirty="0">
              <a:solidFill>
                <a:srgbClr val="000000"/>
              </a:solidFill>
              <a:latin typeface="Euphemia UCAS" panose="020B0503040102020104" pitchFamily="34" charset="-79"/>
              <a:cs typeface="Euphemia UCAS" panose="020B0503040102020104" pitchFamily="34" charset="-79"/>
            </a:endParaRPr>
          </a:p>
          <a:p>
            <a:pPr marL="265113" indent="-265113">
              <a:spcBef>
                <a:spcPts val="600"/>
              </a:spcBef>
              <a:buClr>
                <a:schemeClr val="accent1">
                  <a:lumMod val="75000"/>
                </a:schemeClr>
              </a:buClr>
              <a:buFont typeface="Wingdings" pitchFamily="2" charset="2"/>
              <a:buChar char="ü"/>
              <a:defRPr/>
            </a:pPr>
            <a:r>
              <a:rPr lang="fr-BE" altLang="fr-FR" sz="2200" dirty="0">
                <a:solidFill>
                  <a:srgbClr val="000000"/>
                </a:solidFill>
                <a:latin typeface="Euphemia UCAS" panose="020B0503040102020104" pitchFamily="34" charset="-79"/>
                <a:cs typeface="Euphemia UCAS" panose="020B0503040102020104" pitchFamily="34" charset="-79"/>
              </a:rPr>
              <a:t>La Démarche qualité dans l’enseignement supérieur est un des 3 grands principes de la déclaration de Bologne de juin 1999 (vers un espace européen de l’enseignement supérieur)</a:t>
            </a:r>
          </a:p>
          <a:p>
            <a:pPr marL="800100" lvl="1" indent="-342900">
              <a:spcBef>
                <a:spcPts val="600"/>
              </a:spcBef>
              <a:buClr>
                <a:schemeClr val="accent1">
                  <a:lumMod val="75000"/>
                </a:schemeClr>
              </a:buClr>
              <a:buFont typeface="Wingdings" panose="05000000000000000000" pitchFamily="2" charset="2"/>
              <a:buChar char="§"/>
              <a:defRPr/>
            </a:pPr>
            <a:r>
              <a:rPr lang="fr-BE" altLang="fr-FR" sz="2200" dirty="0">
                <a:solidFill>
                  <a:srgbClr val="000000"/>
                </a:solidFill>
                <a:latin typeface="Euphemia UCAS" panose="020B0503040102020104" pitchFamily="34" charset="-79"/>
                <a:cs typeface="Euphemia UCAS" panose="020B0503040102020104" pitchFamily="34" charset="-79"/>
              </a:rPr>
              <a:t>Pour la communauté française : décret du 22/02/2008</a:t>
            </a:r>
          </a:p>
          <a:p>
            <a:pPr marL="265113" indent="-265113">
              <a:spcBef>
                <a:spcPts val="600"/>
              </a:spcBef>
              <a:buClr>
                <a:schemeClr val="accent1">
                  <a:lumMod val="75000"/>
                </a:schemeClr>
              </a:buClr>
              <a:buFont typeface="Wingdings" pitchFamily="2" charset="2"/>
              <a:buChar char="ü"/>
              <a:defRPr/>
            </a:pPr>
            <a:endParaRPr lang="fr-BE" altLang="fr-FR" sz="2200" dirty="0">
              <a:solidFill>
                <a:srgbClr val="000000"/>
              </a:solidFill>
              <a:latin typeface="Euphemia UCAS" panose="020B0503040102020104" pitchFamily="34" charset="-79"/>
              <a:cs typeface="Euphemia UCAS" panose="020B0503040102020104" pitchFamily="34" charset="-79"/>
            </a:endParaRPr>
          </a:p>
          <a:p>
            <a:pPr marL="265113" indent="-265113">
              <a:spcBef>
                <a:spcPts val="600"/>
              </a:spcBef>
              <a:buClr>
                <a:schemeClr val="accent1">
                  <a:lumMod val="75000"/>
                </a:schemeClr>
              </a:buClr>
              <a:buFont typeface="Wingdings" pitchFamily="2" charset="2"/>
              <a:buChar char="ü"/>
              <a:defRPr/>
            </a:pPr>
            <a:r>
              <a:rPr lang="fr-BE" altLang="fr-FR" sz="2200" dirty="0">
                <a:solidFill>
                  <a:srgbClr val="000000"/>
                </a:solidFill>
                <a:latin typeface="Euphemia UCAS" panose="020B0503040102020104" pitchFamily="34" charset="-79"/>
                <a:cs typeface="Euphemia UCAS" panose="020B0503040102020104" pitchFamily="34" charset="-79"/>
              </a:rPr>
              <a:t>La Démarche Qualité est l’organisation de la qualité en général. Elle a pour objectif d’améliorer la qualité et la gestion de la qualité, de proposer de meilleurs produits, services ou prestations aux clients, d’améliorer les conditions de travail et de faire évoluer les salariés</a:t>
            </a:r>
          </a:p>
        </p:txBody>
      </p:sp>
    </p:spTree>
    <p:extLst>
      <p:ext uri="{BB962C8B-B14F-4D97-AF65-F5344CB8AC3E}">
        <p14:creationId xmlns:p14="http://schemas.microsoft.com/office/powerpoint/2010/main" val="8813437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27A86C-F2B7-4763-B998-35FD5C27FA8F}"/>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8. </a:t>
            </a:r>
            <a:r>
              <a:rPr lang="fr-FR" sz="2200" b="1" i="1" dirty="0">
                <a:solidFill>
                  <a:schemeClr val="tx1">
                    <a:lumMod val="75000"/>
                    <a:lumOff val="25000"/>
                  </a:schemeClr>
                </a:solidFill>
              </a:rPr>
              <a:t>Mettre en place un suivi systématique des anciens - </a:t>
            </a:r>
            <a:r>
              <a:rPr lang="fr-FR" sz="2200" b="1" i="1" dirty="0" err="1">
                <a:solidFill>
                  <a:schemeClr val="tx1">
                    <a:lumMod val="75000"/>
                    <a:lumOff val="25000"/>
                  </a:schemeClr>
                </a:solidFill>
              </a:rPr>
              <a:t>RR8</a:t>
            </a:r>
            <a:endParaRPr lang="fr-BE" sz="2200" dirty="0">
              <a:solidFill>
                <a:schemeClr val="tx1">
                  <a:lumMod val="75000"/>
                  <a:lumOff val="25000"/>
                </a:schemeClr>
              </a:solidFill>
            </a:endParaRPr>
          </a:p>
        </p:txBody>
      </p:sp>
      <p:sp>
        <p:nvSpPr>
          <p:cNvPr id="19470" name="Espace réservé du numéro de diapositive 3">
            <a:extLst>
              <a:ext uri="{FF2B5EF4-FFF2-40B4-BE49-F238E27FC236}">
                <a16:creationId xmlns:a16="http://schemas.microsoft.com/office/drawing/2014/main" id="{DA0A1ABF-B866-490B-85AA-CD3ECD33582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EBA665-8EA2-4B64-87A9-941041F6C4F0}" type="slidenum">
              <a:rPr lang="fr-FR" altLang="fr-FR">
                <a:solidFill>
                  <a:srgbClr val="FFFFFF"/>
                </a:solidFill>
              </a:rPr>
              <a:pPr/>
              <a:t>20</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5FCDA3A6-565E-4782-A9F9-36F43AE446B4}"/>
              </a:ext>
            </a:extLst>
          </p:cNvPr>
          <p:cNvGraphicFramePr>
            <a:graphicFrameLocks noGrp="1"/>
          </p:cNvGraphicFramePr>
          <p:nvPr/>
        </p:nvGraphicFramePr>
        <p:xfrm>
          <a:off x="1804988" y="1809750"/>
          <a:ext cx="8520112" cy="3837502"/>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611">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51" marB="89951"/>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51" marB="89951"/>
                </a:tc>
                <a:extLst>
                  <a:ext uri="{0D108BD9-81ED-4DB2-BD59-A6C34878D82A}">
                    <a16:rowId xmlns:a16="http://schemas.microsoft.com/office/drawing/2014/main" val="10000"/>
                  </a:ext>
                </a:extLst>
              </a:tr>
              <a:tr h="3291377">
                <a:tc>
                  <a:txBody>
                    <a:bodyPr/>
                    <a:lstStyle/>
                    <a:p>
                      <a:pPr marL="342900" lvl="0" indent="-342900">
                        <a:spcAft>
                          <a:spcPts val="0"/>
                        </a:spcAft>
                        <a:buSzPts val="1200"/>
                        <a:buFont typeface="Symbol"/>
                        <a:buChar char=""/>
                      </a:pPr>
                      <a:r>
                        <a:rPr lang="fr-FR" sz="2400" dirty="0">
                          <a:latin typeface="Calibri"/>
                          <a:ea typeface="Times New Roman"/>
                          <a:cs typeface="Times New Roman"/>
                        </a:rPr>
                        <a:t>Lister systématiquement les parcours académique et/ou professionnel des étudiants après leurs études de bachelier</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Récolter des témoignages d’anciens étudiants afin d’alimenter la page </a:t>
                      </a:r>
                      <a:r>
                        <a:rPr lang="fr-FR" sz="2400" dirty="0" err="1">
                          <a:latin typeface="Calibri"/>
                          <a:ea typeface="Times New Roman"/>
                          <a:cs typeface="Times New Roman"/>
                        </a:rPr>
                        <a:t>facebook</a:t>
                      </a:r>
                      <a:r>
                        <a:rPr lang="fr-FR" sz="2400" dirty="0">
                          <a:latin typeface="Calibri"/>
                          <a:ea typeface="Times New Roman"/>
                          <a:cs typeface="Times New Roman"/>
                        </a:rPr>
                        <a:t> du département</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Augmentation du nombre de lieux de stage</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Augmentation du nombre d’inscriptions</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76162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0D67FD-50FD-4E86-99E5-7ACB04C79FD8}"/>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9. </a:t>
            </a:r>
            <a:r>
              <a:rPr lang="fr-FR" sz="2200" b="1" i="1" dirty="0">
                <a:solidFill>
                  <a:schemeClr val="tx1">
                    <a:lumMod val="75000"/>
                    <a:lumOff val="25000"/>
                  </a:schemeClr>
                </a:solidFill>
              </a:rPr>
              <a:t>Augmenter la visibilité du département chimie - </a:t>
            </a:r>
            <a:r>
              <a:rPr lang="fr-FR" sz="2200" b="1" i="1" dirty="0" err="1">
                <a:solidFill>
                  <a:schemeClr val="tx1">
                    <a:lumMod val="75000"/>
                    <a:lumOff val="25000"/>
                  </a:schemeClr>
                </a:solidFill>
              </a:rPr>
              <a:t>RR9</a:t>
            </a:r>
            <a:endParaRPr lang="fr-BE" sz="2200" dirty="0">
              <a:solidFill>
                <a:schemeClr val="tx1">
                  <a:lumMod val="75000"/>
                  <a:lumOff val="25000"/>
                </a:schemeClr>
              </a:solidFill>
            </a:endParaRPr>
          </a:p>
        </p:txBody>
      </p:sp>
      <p:sp>
        <p:nvSpPr>
          <p:cNvPr id="20494" name="Espace réservé du numéro de diapositive 3">
            <a:extLst>
              <a:ext uri="{FF2B5EF4-FFF2-40B4-BE49-F238E27FC236}">
                <a16:creationId xmlns:a16="http://schemas.microsoft.com/office/drawing/2014/main" id="{08815AB0-7053-438C-A64D-04B14CF8E80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863D33C-F7B8-424D-964E-34CC1C9F23DB}" type="slidenum">
              <a:rPr lang="fr-FR" altLang="fr-FR">
                <a:solidFill>
                  <a:srgbClr val="FFFFFF"/>
                </a:solidFill>
              </a:rPr>
              <a:pPr/>
              <a:t>21</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60F752CA-664A-4DAE-8CA4-0AE0F3A3A053}"/>
              </a:ext>
            </a:extLst>
          </p:cNvPr>
          <p:cNvGraphicFramePr>
            <a:graphicFrameLocks noGrp="1"/>
          </p:cNvGraphicFramePr>
          <p:nvPr/>
        </p:nvGraphicFramePr>
        <p:xfrm>
          <a:off x="1804988" y="1809750"/>
          <a:ext cx="8520112" cy="4813300"/>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783">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98" marB="89998"/>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98" marB="89998"/>
                </a:tc>
                <a:extLst>
                  <a:ext uri="{0D108BD9-81ED-4DB2-BD59-A6C34878D82A}">
                    <a16:rowId xmlns:a16="http://schemas.microsoft.com/office/drawing/2014/main" val="10000"/>
                  </a:ext>
                </a:extLst>
              </a:tr>
              <a:tr h="4267517">
                <a:tc>
                  <a:txBody>
                    <a:bodyPr/>
                    <a:lstStyle/>
                    <a:p>
                      <a:pPr marL="342900" lvl="0" indent="-342900">
                        <a:spcAft>
                          <a:spcPts val="0"/>
                        </a:spcAft>
                        <a:buSzPts val="1200"/>
                        <a:buFont typeface="Symbol"/>
                        <a:buChar char=""/>
                      </a:pPr>
                      <a:r>
                        <a:rPr lang="fr-FR" sz="2000" dirty="0">
                          <a:solidFill>
                            <a:srgbClr val="000000"/>
                          </a:solidFill>
                          <a:latin typeface="Calibri"/>
                          <a:ea typeface="Times New Roman"/>
                          <a:cs typeface="Times New Roman"/>
                        </a:rPr>
                        <a:t>Organiser une journée d’immersion au laboratoire pour les étudiants du secondaire</a:t>
                      </a:r>
                      <a:endParaRPr lang="fr-BE" sz="2000" dirty="0">
                        <a:latin typeface="Calibri"/>
                        <a:ea typeface="Times New Roman"/>
                        <a:cs typeface="Times New Roman"/>
                      </a:endParaRPr>
                    </a:p>
                    <a:p>
                      <a:pPr marL="342900" lvl="0" indent="-342900">
                        <a:spcAft>
                          <a:spcPts val="0"/>
                        </a:spcAft>
                        <a:buSzPts val="1200"/>
                        <a:buFont typeface="Symbol"/>
                        <a:buChar char=""/>
                      </a:pPr>
                      <a:r>
                        <a:rPr lang="fr-FR" sz="2000" dirty="0">
                          <a:solidFill>
                            <a:srgbClr val="000000"/>
                          </a:solidFill>
                          <a:latin typeface="Calibri"/>
                          <a:ea typeface="Times New Roman"/>
                          <a:cs typeface="Times New Roman"/>
                        </a:rPr>
                        <a:t>Participer au projet de liaison HE/Secondaire pour l’élaboration d’un test visant à évaluer les compétences des élèves du secondaire</a:t>
                      </a:r>
                      <a:endParaRPr lang="fr-BE" sz="2000" dirty="0">
                        <a:latin typeface="Calibri"/>
                        <a:ea typeface="Times New Roman"/>
                        <a:cs typeface="Times New Roman"/>
                      </a:endParaRPr>
                    </a:p>
                    <a:p>
                      <a:pPr marL="342900" lvl="0" indent="-342900">
                        <a:spcAft>
                          <a:spcPts val="0"/>
                        </a:spcAft>
                        <a:buSzPts val="1200"/>
                        <a:buFont typeface="Symbol"/>
                        <a:buChar char=""/>
                      </a:pPr>
                      <a:r>
                        <a:rPr lang="fr-FR" sz="2000" dirty="0">
                          <a:latin typeface="Calibri"/>
                          <a:ea typeface="Times New Roman"/>
                          <a:cs typeface="Times New Roman"/>
                        </a:rPr>
                        <a:t>Faire partie de jurys de qualification en école secondaire</a:t>
                      </a:r>
                      <a:endParaRPr lang="fr-BE" sz="2000" dirty="0">
                        <a:latin typeface="Calibri"/>
                        <a:ea typeface="Times New Roman"/>
                        <a:cs typeface="Times New Roman"/>
                      </a:endParaRPr>
                    </a:p>
                    <a:p>
                      <a:pPr marL="342900" lvl="0" indent="-342900">
                        <a:spcAft>
                          <a:spcPts val="0"/>
                        </a:spcAft>
                        <a:buSzPts val="1200"/>
                        <a:buFont typeface="Symbol"/>
                        <a:buChar char=""/>
                      </a:pPr>
                      <a:r>
                        <a:rPr lang="fr-FR" sz="2000" dirty="0">
                          <a:latin typeface="Calibri"/>
                          <a:ea typeface="Times New Roman"/>
                          <a:cs typeface="Times New Roman"/>
                        </a:rPr>
                        <a:t>Publier les débouchés, points forts de la formation sur le site de la HEL</a:t>
                      </a:r>
                      <a:endParaRPr lang="fr-BE" sz="2000" dirty="0">
                        <a:latin typeface="Calibri"/>
                        <a:ea typeface="Times New Roman"/>
                        <a:cs typeface="Times New Roman"/>
                      </a:endParaRPr>
                    </a:p>
                    <a:p>
                      <a:pPr marL="342900" lvl="0" indent="-342900">
                        <a:spcAft>
                          <a:spcPts val="0"/>
                        </a:spcAft>
                        <a:buSzPts val="1200"/>
                        <a:buFont typeface="Symbol"/>
                        <a:buChar char=""/>
                      </a:pPr>
                      <a:r>
                        <a:rPr lang="fr-FR" sz="2000" dirty="0">
                          <a:latin typeface="Calibri"/>
                          <a:ea typeface="Times New Roman"/>
                          <a:cs typeface="Times New Roman"/>
                        </a:rPr>
                        <a:t>Publier les témoignages d’anciens étudiants sur le site de la HEL</a:t>
                      </a:r>
                      <a:endParaRPr lang="fr-BE" sz="20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000" dirty="0">
                          <a:latin typeface="Calibri"/>
                          <a:ea typeface="Times New Roman"/>
                          <a:cs typeface="Times New Roman"/>
                        </a:rPr>
                        <a:t>Augmentation du nombre d’inscriptions</a:t>
                      </a:r>
                      <a:endParaRPr lang="fr-BE" sz="2000" dirty="0">
                        <a:latin typeface="Calibri"/>
                        <a:ea typeface="Times New Roman"/>
                        <a:cs typeface="Times New Roman"/>
                      </a:endParaRPr>
                    </a:p>
                    <a:p>
                      <a:pPr marL="342900" lvl="0" indent="-342900">
                        <a:spcAft>
                          <a:spcPts val="0"/>
                        </a:spcAft>
                        <a:buSzPts val="1200"/>
                        <a:buFont typeface="Symbol"/>
                        <a:buChar char=""/>
                      </a:pPr>
                      <a:r>
                        <a:rPr lang="fr-FR" sz="2000" dirty="0">
                          <a:latin typeface="Calibri"/>
                          <a:ea typeface="Times New Roman"/>
                          <a:cs typeface="Times New Roman"/>
                        </a:rPr>
                        <a:t>Activation du réseau des </a:t>
                      </a:r>
                      <a:r>
                        <a:rPr lang="fr-FR" sz="2000" dirty="0" err="1">
                          <a:latin typeface="Calibri"/>
                          <a:ea typeface="Times New Roman"/>
                          <a:cs typeface="Times New Roman"/>
                        </a:rPr>
                        <a:t>alumni</a:t>
                      </a:r>
                      <a:endParaRPr lang="fr-BE" sz="20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11603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7C51D2-8958-49B1-827F-8AD7CA1F4004}"/>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10. </a:t>
            </a:r>
            <a:r>
              <a:rPr lang="fr-FR" sz="2200" b="1" i="1" dirty="0">
                <a:solidFill>
                  <a:schemeClr val="tx1">
                    <a:lumMod val="75000"/>
                    <a:lumOff val="25000"/>
                  </a:schemeClr>
                </a:solidFill>
              </a:rPr>
              <a:t>Clarifier les missions et les responsabilités de la coordination de section - </a:t>
            </a:r>
            <a:r>
              <a:rPr lang="fr-FR" sz="2200" b="1" i="1" dirty="0" err="1">
                <a:solidFill>
                  <a:schemeClr val="tx1">
                    <a:lumMod val="75000"/>
                    <a:lumOff val="25000"/>
                  </a:schemeClr>
                </a:solidFill>
              </a:rPr>
              <a:t>RR2</a:t>
            </a:r>
            <a:endParaRPr lang="fr-BE" sz="2200" dirty="0">
              <a:solidFill>
                <a:schemeClr val="tx1">
                  <a:lumMod val="75000"/>
                  <a:lumOff val="25000"/>
                </a:schemeClr>
              </a:solidFill>
            </a:endParaRPr>
          </a:p>
        </p:txBody>
      </p:sp>
      <p:sp>
        <p:nvSpPr>
          <p:cNvPr id="21518" name="Espace réservé du numéro de diapositive 3">
            <a:extLst>
              <a:ext uri="{FF2B5EF4-FFF2-40B4-BE49-F238E27FC236}">
                <a16:creationId xmlns:a16="http://schemas.microsoft.com/office/drawing/2014/main" id="{7184CB04-E867-4CF1-88A8-8E363745DFE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8A794F1-7D26-4D80-B89A-5B6A029A2E8A}" type="slidenum">
              <a:rPr lang="fr-FR" altLang="fr-FR">
                <a:solidFill>
                  <a:srgbClr val="FFFFFF"/>
                </a:solidFill>
              </a:rPr>
              <a:pPr/>
              <a:t>22</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C3C9B272-A275-4884-BE2E-8DAED94D49B6}"/>
              </a:ext>
            </a:extLst>
          </p:cNvPr>
          <p:cNvGraphicFramePr>
            <a:graphicFrameLocks noGrp="1"/>
          </p:cNvGraphicFramePr>
          <p:nvPr/>
        </p:nvGraphicFramePr>
        <p:xfrm>
          <a:off x="1804988" y="1809750"/>
          <a:ext cx="8520112" cy="2374900"/>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824">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90005" marB="90005"/>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90005" marB="90005"/>
                </a:tc>
                <a:extLst>
                  <a:ext uri="{0D108BD9-81ED-4DB2-BD59-A6C34878D82A}">
                    <a16:rowId xmlns:a16="http://schemas.microsoft.com/office/drawing/2014/main" val="10000"/>
                  </a:ext>
                </a:extLst>
              </a:tr>
              <a:tr h="1829076">
                <a:tc>
                  <a:txBody>
                    <a:bodyPr/>
                    <a:lstStyle/>
                    <a:p>
                      <a:pPr marL="342900" lvl="0" indent="-342900">
                        <a:spcAft>
                          <a:spcPts val="0"/>
                        </a:spcAft>
                        <a:buSzPts val="1200"/>
                        <a:buFont typeface="Symbol"/>
                        <a:buChar char=""/>
                      </a:pPr>
                      <a:r>
                        <a:rPr lang="fr-FR" sz="2400" dirty="0">
                          <a:latin typeface="Calibri"/>
                          <a:ea typeface="Times New Roman"/>
                          <a:cs typeface="Times New Roman"/>
                        </a:rPr>
                        <a:t>Actualiser la liste des actions à poursuivre au sein de l’équipe</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Mettre en évidence les tâches spécifiques au coordinateur de section</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Répartition des  tâches au sein de l’équipe</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12496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50058D-F49A-434D-BF9F-4473C5B0BFD0}"/>
              </a:ext>
            </a:extLst>
          </p:cNvPr>
          <p:cNvSpPr>
            <a:spLocks noGrp="1"/>
          </p:cNvSpPr>
          <p:nvPr>
            <p:ph type="title"/>
          </p:nvPr>
        </p:nvSpPr>
        <p:spPr>
          <a:xfrm>
            <a:off x="1752600" y="685800"/>
            <a:ext cx="8707438" cy="1066800"/>
          </a:xfrm>
        </p:spPr>
        <p:txBody>
          <a:bodyPr>
            <a:noAutofit/>
          </a:bodyPr>
          <a:lstStyle/>
          <a:p>
            <a:pPr>
              <a:defRPr/>
            </a:pPr>
            <a:r>
              <a:rPr lang="fr-BE" sz="2200" b="1" dirty="0">
                <a:solidFill>
                  <a:schemeClr val="tx1">
                    <a:lumMod val="75000"/>
                    <a:lumOff val="25000"/>
                  </a:schemeClr>
                </a:solidFill>
              </a:rPr>
              <a:t>11. </a:t>
            </a:r>
            <a:r>
              <a:rPr lang="fr-FR" sz="2200" b="1" i="1" dirty="0">
                <a:solidFill>
                  <a:schemeClr val="tx1">
                    <a:lumMod val="75000"/>
                    <a:lumOff val="25000"/>
                  </a:schemeClr>
                </a:solidFill>
              </a:rPr>
              <a:t>Pérenniser la démarche qualité en cours et la fonction des coordonnatrices qualité au niveau du département - </a:t>
            </a:r>
            <a:r>
              <a:rPr lang="fr-FR" sz="2200" b="1" i="1" dirty="0" err="1">
                <a:solidFill>
                  <a:schemeClr val="tx1">
                    <a:lumMod val="75000"/>
                    <a:lumOff val="25000"/>
                  </a:schemeClr>
                </a:solidFill>
              </a:rPr>
              <a:t>RR15</a:t>
            </a:r>
            <a:endParaRPr lang="fr-BE" sz="2200" dirty="0">
              <a:solidFill>
                <a:schemeClr val="tx1">
                  <a:lumMod val="75000"/>
                  <a:lumOff val="25000"/>
                </a:schemeClr>
              </a:solidFill>
            </a:endParaRPr>
          </a:p>
        </p:txBody>
      </p:sp>
      <p:sp>
        <p:nvSpPr>
          <p:cNvPr id="22542" name="Espace réservé du numéro de diapositive 3">
            <a:extLst>
              <a:ext uri="{FF2B5EF4-FFF2-40B4-BE49-F238E27FC236}">
                <a16:creationId xmlns:a16="http://schemas.microsoft.com/office/drawing/2014/main" id="{BF79FA9E-CE7C-4A9B-879B-8FBF9CC2B78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C58F07-D885-4361-9B79-71C76883A3D1}" type="slidenum">
              <a:rPr lang="fr-FR" altLang="fr-FR">
                <a:solidFill>
                  <a:srgbClr val="FFFFFF"/>
                </a:solidFill>
              </a:rPr>
              <a:pPr/>
              <a:t>23</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E888FBD9-30E5-47E4-BBCE-CD72AF79EA16}"/>
              </a:ext>
            </a:extLst>
          </p:cNvPr>
          <p:cNvGraphicFramePr>
            <a:graphicFrameLocks noGrp="1"/>
          </p:cNvGraphicFramePr>
          <p:nvPr/>
        </p:nvGraphicFramePr>
        <p:xfrm>
          <a:off x="1804988" y="1809750"/>
          <a:ext cx="8520112" cy="2374900"/>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824">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90005" marB="90005"/>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90005" marB="90005"/>
                </a:tc>
                <a:extLst>
                  <a:ext uri="{0D108BD9-81ED-4DB2-BD59-A6C34878D82A}">
                    <a16:rowId xmlns:a16="http://schemas.microsoft.com/office/drawing/2014/main" val="10000"/>
                  </a:ext>
                </a:extLst>
              </a:tr>
              <a:tr h="1829076">
                <a:tc>
                  <a:txBody>
                    <a:bodyPr/>
                    <a:lstStyle/>
                    <a:p>
                      <a:pPr marL="342900" lvl="0" indent="-342900">
                        <a:spcAft>
                          <a:spcPts val="0"/>
                        </a:spcAft>
                        <a:buSzPts val="1200"/>
                        <a:buFont typeface="Symbol"/>
                        <a:buChar char=""/>
                      </a:pPr>
                      <a:r>
                        <a:rPr lang="fr-FR" sz="2400" dirty="0">
                          <a:latin typeface="Calibri"/>
                          <a:ea typeface="Times New Roman"/>
                          <a:cs typeface="Times New Roman"/>
                        </a:rPr>
                        <a:t>Désigner un coordonnateur qualité</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Désigner un coordinateur de section</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Rédiger le plan d’action</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Calibri"/>
                        </a:rPr>
                        <a:t>Mise en œuvre du plan d’action</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4595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FBABD1-FC7B-43AD-9F95-16DC4A18E449}"/>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12. </a:t>
            </a:r>
            <a:r>
              <a:rPr lang="fr-FR" sz="2200" b="1" i="1" dirty="0">
                <a:solidFill>
                  <a:schemeClr val="tx1">
                    <a:lumMod val="75000"/>
                    <a:lumOff val="25000"/>
                  </a:schemeClr>
                </a:solidFill>
              </a:rPr>
              <a:t>Former les étudiants à leur rôle de représentation étudiante et les accompagner dans ces fonctions - </a:t>
            </a:r>
            <a:r>
              <a:rPr lang="fr-FR" sz="2200" b="1" i="1" dirty="0" err="1">
                <a:solidFill>
                  <a:schemeClr val="tx1">
                    <a:lumMod val="75000"/>
                    <a:lumOff val="25000"/>
                  </a:schemeClr>
                </a:solidFill>
              </a:rPr>
              <a:t>RR5</a:t>
            </a:r>
            <a:endParaRPr lang="fr-BE" sz="2200" dirty="0">
              <a:solidFill>
                <a:schemeClr val="tx1">
                  <a:lumMod val="75000"/>
                  <a:lumOff val="25000"/>
                </a:schemeClr>
              </a:solidFill>
            </a:endParaRPr>
          </a:p>
        </p:txBody>
      </p:sp>
      <p:sp>
        <p:nvSpPr>
          <p:cNvPr id="23566" name="Espace réservé du numéro de diapositive 3">
            <a:extLst>
              <a:ext uri="{FF2B5EF4-FFF2-40B4-BE49-F238E27FC236}">
                <a16:creationId xmlns:a16="http://schemas.microsoft.com/office/drawing/2014/main" id="{9C8F1026-E0D8-4655-A7C2-B35A14AC8E0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5CA00BE-EAAD-40A2-9DE7-88758FEC5F20}" type="slidenum">
              <a:rPr lang="fr-FR" altLang="fr-FR">
                <a:solidFill>
                  <a:srgbClr val="FFFFFF"/>
                </a:solidFill>
              </a:rPr>
              <a:pPr/>
              <a:t>24</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ADDB01C2-84D4-4BD2-AC09-F221686FAF4D}"/>
              </a:ext>
            </a:extLst>
          </p:cNvPr>
          <p:cNvGraphicFramePr>
            <a:graphicFrameLocks noGrp="1"/>
          </p:cNvGraphicFramePr>
          <p:nvPr/>
        </p:nvGraphicFramePr>
        <p:xfrm>
          <a:off x="1804988" y="1809750"/>
          <a:ext cx="8520112" cy="3106738"/>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861">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90011" marB="90011"/>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90011" marB="90011"/>
                </a:tc>
                <a:extLst>
                  <a:ext uri="{0D108BD9-81ED-4DB2-BD59-A6C34878D82A}">
                    <a16:rowId xmlns:a16="http://schemas.microsoft.com/office/drawing/2014/main" val="10000"/>
                  </a:ext>
                </a:extLst>
              </a:tr>
              <a:tr h="2560877">
                <a:tc>
                  <a:txBody>
                    <a:bodyPr/>
                    <a:lstStyle/>
                    <a:p>
                      <a:pPr marL="342900" lvl="0" indent="-342900">
                        <a:spcAft>
                          <a:spcPts val="0"/>
                        </a:spcAft>
                        <a:buSzPts val="1200"/>
                        <a:buFont typeface="Symbol"/>
                        <a:buChar char=""/>
                      </a:pPr>
                      <a:r>
                        <a:rPr lang="fr-FR" sz="2400" dirty="0">
                          <a:latin typeface="Calibri"/>
                          <a:ea typeface="Times New Roman"/>
                          <a:cs typeface="Times New Roman"/>
                        </a:rPr>
                        <a:t>Sensibiliser les étudiants à l’importance de participer aux conseils des étudiants</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Times New Roman"/>
                        </a:rPr>
                        <a:t>Informer les étudiants sur les démarches à suivre pour leur participation aux conseils des étudiants</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Augmentation de  la participation des étudiants du département aux conseils des étudiants</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11522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AD8833-1E86-4F69-97C8-B96F943C82BC}"/>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13. </a:t>
            </a:r>
            <a:r>
              <a:rPr lang="fr-FR" sz="2200" b="1" i="1" dirty="0">
                <a:solidFill>
                  <a:schemeClr val="tx1">
                    <a:lumMod val="75000"/>
                    <a:lumOff val="25000"/>
                  </a:schemeClr>
                </a:solidFill>
              </a:rPr>
              <a:t>Augmenter les opportunités de mobilité étudiante en démontrant son intérêt - </a:t>
            </a:r>
            <a:r>
              <a:rPr lang="fr-FR" sz="2200" b="1" i="1" dirty="0" err="1">
                <a:solidFill>
                  <a:schemeClr val="tx1">
                    <a:lumMod val="75000"/>
                    <a:lumOff val="25000"/>
                  </a:schemeClr>
                </a:solidFill>
              </a:rPr>
              <a:t>RR6</a:t>
            </a:r>
            <a:endParaRPr lang="fr-BE" sz="2200" dirty="0">
              <a:solidFill>
                <a:schemeClr val="tx1">
                  <a:lumMod val="75000"/>
                  <a:lumOff val="25000"/>
                </a:schemeClr>
              </a:solidFill>
            </a:endParaRPr>
          </a:p>
        </p:txBody>
      </p:sp>
      <p:sp>
        <p:nvSpPr>
          <p:cNvPr id="24590" name="Espace réservé du numéro de diapositive 3">
            <a:extLst>
              <a:ext uri="{FF2B5EF4-FFF2-40B4-BE49-F238E27FC236}">
                <a16:creationId xmlns:a16="http://schemas.microsoft.com/office/drawing/2014/main" id="{765440C6-1FEC-4E41-953E-75EA60CFD5A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A893190-CD59-48C4-BB1B-2CCAC79D70A6}" type="slidenum">
              <a:rPr lang="fr-FR" altLang="fr-FR">
                <a:solidFill>
                  <a:srgbClr val="FFFFFF"/>
                </a:solidFill>
              </a:rPr>
              <a:pPr/>
              <a:t>25</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3CEF94F6-A4DA-4106-A388-F509E9B632FF}"/>
              </a:ext>
            </a:extLst>
          </p:cNvPr>
          <p:cNvGraphicFramePr>
            <a:graphicFrameLocks noGrp="1"/>
          </p:cNvGraphicFramePr>
          <p:nvPr/>
        </p:nvGraphicFramePr>
        <p:xfrm>
          <a:off x="1804988" y="1809750"/>
          <a:ext cx="8520112" cy="2008636"/>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506">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18" marB="89918"/>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18" marB="89918"/>
                </a:tc>
                <a:extLst>
                  <a:ext uri="{0D108BD9-81ED-4DB2-BD59-A6C34878D82A}">
                    <a16:rowId xmlns:a16="http://schemas.microsoft.com/office/drawing/2014/main" val="10000"/>
                  </a:ext>
                </a:extLst>
              </a:tr>
              <a:tr h="1462682">
                <a:tc>
                  <a:txBody>
                    <a:bodyPr/>
                    <a:lstStyle/>
                    <a:p>
                      <a:pPr marL="342900" lvl="0" indent="-342900">
                        <a:spcAft>
                          <a:spcPts val="0"/>
                        </a:spcAft>
                        <a:buSzPts val="1200"/>
                        <a:buFont typeface="Symbol"/>
                        <a:buChar char=""/>
                      </a:pPr>
                      <a:r>
                        <a:rPr lang="fr-FR" sz="2400" dirty="0">
                          <a:latin typeface="Calibri"/>
                          <a:ea typeface="Times New Roman"/>
                          <a:cs typeface="Times New Roman"/>
                        </a:rPr>
                        <a:t>Organiser une présentation du service mobilité et de ses actions aux étudiants de fin de 2</a:t>
                      </a:r>
                      <a:r>
                        <a:rPr lang="fr-FR" sz="2400" baseline="30000" dirty="0">
                          <a:latin typeface="Calibri"/>
                          <a:ea typeface="Times New Roman"/>
                          <a:cs typeface="Times New Roman"/>
                        </a:rPr>
                        <a:t>e</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Times New Roman"/>
                        </a:rPr>
                        <a:t>Augmentation du nombre de stages, en entreprises et/ou en établissements scolaires, à l’étranger</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773001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717C76-8A88-45E2-B0C4-FCEE18366F5B}"/>
              </a:ext>
            </a:extLst>
          </p:cNvPr>
          <p:cNvSpPr>
            <a:spLocks noGrp="1"/>
          </p:cNvSpPr>
          <p:nvPr>
            <p:ph type="title"/>
          </p:nvPr>
        </p:nvSpPr>
        <p:spPr>
          <a:xfrm>
            <a:off x="1752600" y="685800"/>
            <a:ext cx="8707438" cy="1066800"/>
          </a:xfrm>
        </p:spPr>
        <p:txBody>
          <a:bodyPr>
            <a:noAutofit/>
          </a:bodyPr>
          <a:lstStyle/>
          <a:p>
            <a:pPr algn="just">
              <a:defRPr/>
            </a:pPr>
            <a:r>
              <a:rPr lang="fr-BE" sz="2200" b="1" dirty="0">
                <a:solidFill>
                  <a:schemeClr val="tx1">
                    <a:lumMod val="75000"/>
                    <a:lumOff val="25000"/>
                  </a:schemeClr>
                </a:solidFill>
              </a:rPr>
              <a:t>14. </a:t>
            </a:r>
            <a:r>
              <a:rPr lang="fr-FR" sz="2200" b="1" i="1" dirty="0">
                <a:solidFill>
                  <a:schemeClr val="tx1">
                    <a:lumMod val="75000"/>
                    <a:lumOff val="25000"/>
                  </a:schemeClr>
                </a:solidFill>
              </a:rPr>
              <a:t>Mettre en place un système d’évaluation des enseignements par les étudiants efficace et consistant et exploiter les résultats - </a:t>
            </a:r>
            <a:r>
              <a:rPr lang="fr-FR" sz="2200" b="1" i="1" dirty="0" err="1">
                <a:solidFill>
                  <a:schemeClr val="tx1">
                    <a:lumMod val="75000"/>
                    <a:lumOff val="25000"/>
                  </a:schemeClr>
                </a:solidFill>
              </a:rPr>
              <a:t>RR13</a:t>
            </a:r>
            <a:endParaRPr lang="fr-BE" sz="2200" dirty="0">
              <a:solidFill>
                <a:schemeClr val="tx1">
                  <a:lumMod val="75000"/>
                  <a:lumOff val="25000"/>
                </a:schemeClr>
              </a:solidFill>
            </a:endParaRPr>
          </a:p>
        </p:txBody>
      </p:sp>
      <p:sp>
        <p:nvSpPr>
          <p:cNvPr id="25614" name="Espace réservé du numéro de diapositive 3">
            <a:extLst>
              <a:ext uri="{FF2B5EF4-FFF2-40B4-BE49-F238E27FC236}">
                <a16:creationId xmlns:a16="http://schemas.microsoft.com/office/drawing/2014/main" id="{46FDE47C-F6E2-4844-8F19-44CE1A1C261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DDD3ED8-6136-4F0F-BE19-3FC760A7519B}" type="slidenum">
              <a:rPr lang="fr-FR" altLang="fr-FR">
                <a:solidFill>
                  <a:srgbClr val="FFFFFF"/>
                </a:solidFill>
              </a:rPr>
              <a:pPr/>
              <a:t>26</a:t>
            </a:fld>
            <a:endParaRPr lang="fr-FR" altLang="fr-FR">
              <a:solidFill>
                <a:srgbClr val="FFFFFF"/>
              </a:solidFill>
            </a:endParaRPr>
          </a:p>
        </p:txBody>
      </p:sp>
      <p:graphicFrame>
        <p:nvGraphicFramePr>
          <p:cNvPr id="5" name="Tableau 4">
            <a:extLst>
              <a:ext uri="{FF2B5EF4-FFF2-40B4-BE49-F238E27FC236}">
                <a16:creationId xmlns:a16="http://schemas.microsoft.com/office/drawing/2014/main" id="{7A85A068-D5AF-4E90-9831-11449E871193}"/>
              </a:ext>
            </a:extLst>
          </p:cNvPr>
          <p:cNvGraphicFramePr>
            <a:graphicFrameLocks noGrp="1"/>
          </p:cNvGraphicFramePr>
          <p:nvPr/>
        </p:nvGraphicFramePr>
        <p:xfrm>
          <a:off x="1804988" y="1809750"/>
          <a:ext cx="8520112" cy="2008636"/>
        </p:xfrm>
        <a:graphic>
          <a:graphicData uri="http://schemas.openxmlformats.org/drawingml/2006/table">
            <a:tbl>
              <a:tblPr firstRow="1" bandRow="1">
                <a:tableStyleId>{21E4AEA4-8DFA-4A89-87EB-49C32662AFE0}</a:tableStyleId>
              </a:tblPr>
              <a:tblGrid>
                <a:gridCol w="4260056">
                  <a:extLst>
                    <a:ext uri="{9D8B030D-6E8A-4147-A177-3AD203B41FA5}">
                      <a16:colId xmlns:a16="http://schemas.microsoft.com/office/drawing/2014/main" val="20000"/>
                    </a:ext>
                  </a:extLst>
                </a:gridCol>
                <a:gridCol w="4260056">
                  <a:extLst>
                    <a:ext uri="{9D8B030D-6E8A-4147-A177-3AD203B41FA5}">
                      <a16:colId xmlns:a16="http://schemas.microsoft.com/office/drawing/2014/main" val="20001"/>
                    </a:ext>
                  </a:extLst>
                </a:gridCol>
              </a:tblGrid>
              <a:tr h="545506">
                <a:tc>
                  <a:txBody>
                    <a:bodyPr/>
                    <a:lstStyle/>
                    <a:p>
                      <a:pPr algn="ctr"/>
                      <a:r>
                        <a:rPr lang="fr-BE" sz="2400" dirty="0">
                          <a:latin typeface="Calibri" pitchFamily="34" charset="0"/>
                        </a:rPr>
                        <a:t>Description</a:t>
                      </a:r>
                      <a:r>
                        <a:rPr lang="fr-BE" sz="2400" baseline="0" dirty="0">
                          <a:latin typeface="Calibri" pitchFamily="34" charset="0"/>
                        </a:rPr>
                        <a:t> des actions</a:t>
                      </a:r>
                      <a:endParaRPr lang="fr-BE" sz="2400" b="1" dirty="0">
                        <a:latin typeface="Calibri" pitchFamily="34" charset="0"/>
                      </a:endParaRPr>
                    </a:p>
                  </a:txBody>
                  <a:tcPr marL="89998" marR="89998" marT="89918" marB="89918"/>
                </a:tc>
                <a:tc>
                  <a:txBody>
                    <a:bodyPr/>
                    <a:lstStyle/>
                    <a:p>
                      <a:pPr algn="ctr"/>
                      <a:r>
                        <a:rPr lang="fr-BE" sz="2400" dirty="0">
                          <a:latin typeface="Calibri" pitchFamily="34" charset="0"/>
                        </a:rPr>
                        <a:t>Résultats attendus</a:t>
                      </a:r>
                      <a:endParaRPr lang="fr-BE" sz="2400" b="1" dirty="0">
                        <a:latin typeface="Calibri" pitchFamily="34" charset="0"/>
                      </a:endParaRPr>
                    </a:p>
                  </a:txBody>
                  <a:tcPr marL="89998" marR="89998" marT="89918" marB="89918"/>
                </a:tc>
                <a:extLst>
                  <a:ext uri="{0D108BD9-81ED-4DB2-BD59-A6C34878D82A}">
                    <a16:rowId xmlns:a16="http://schemas.microsoft.com/office/drawing/2014/main" val="10000"/>
                  </a:ext>
                </a:extLst>
              </a:tr>
              <a:tr h="1462682">
                <a:tc>
                  <a:txBody>
                    <a:bodyPr/>
                    <a:lstStyle/>
                    <a:p>
                      <a:pPr marL="342900" lvl="0" indent="-342900">
                        <a:spcAft>
                          <a:spcPts val="0"/>
                        </a:spcAft>
                        <a:buSzPts val="1200"/>
                        <a:buFont typeface="Symbol"/>
                        <a:buChar char=""/>
                      </a:pPr>
                      <a:r>
                        <a:rPr lang="fr-FR" sz="2400" dirty="0">
                          <a:latin typeface="Calibri"/>
                          <a:ea typeface="Times New Roman"/>
                          <a:cs typeface="Calibri"/>
                        </a:rPr>
                        <a:t>Systématiser et informatiser les évaluations formelles et anonymes des enseignements par les étudiants</a:t>
                      </a:r>
                      <a:endParaRPr lang="fr-BE" sz="2400" dirty="0">
                        <a:latin typeface="Calibri"/>
                        <a:ea typeface="Times New Roman"/>
                        <a:cs typeface="Times New Roman"/>
                      </a:endParaRPr>
                    </a:p>
                  </a:txBody>
                  <a:tcPr marL="68580" marR="68580" marT="0" marB="0"/>
                </a:tc>
                <a:tc>
                  <a:txBody>
                    <a:bodyPr/>
                    <a:lstStyle/>
                    <a:p>
                      <a:pPr marL="342900" lvl="0" indent="-342900">
                        <a:spcAft>
                          <a:spcPts val="0"/>
                        </a:spcAft>
                        <a:buSzPts val="1200"/>
                        <a:buFont typeface="Symbol"/>
                        <a:buChar char=""/>
                      </a:pPr>
                      <a:r>
                        <a:rPr lang="fr-FR" sz="2400" dirty="0">
                          <a:latin typeface="Calibri"/>
                          <a:ea typeface="Times New Roman"/>
                          <a:cs typeface="Calibri"/>
                        </a:rPr>
                        <a:t>Exploitation des  résultats </a:t>
                      </a:r>
                      <a:endParaRPr lang="fr-BE" sz="2400" dirty="0">
                        <a:latin typeface="Calibri"/>
                        <a:ea typeface="Times New Roman"/>
                        <a:cs typeface="Times New Roman"/>
                      </a:endParaRPr>
                    </a:p>
                    <a:p>
                      <a:pPr marL="342900" lvl="0" indent="-342900">
                        <a:spcAft>
                          <a:spcPts val="0"/>
                        </a:spcAft>
                        <a:buSzPts val="1200"/>
                        <a:buFont typeface="Symbol"/>
                        <a:buChar char=""/>
                      </a:pPr>
                      <a:r>
                        <a:rPr lang="fr-FR" sz="2400" dirty="0">
                          <a:latin typeface="Calibri"/>
                          <a:ea typeface="Times New Roman"/>
                          <a:cs typeface="Calibri"/>
                        </a:rPr>
                        <a:t>Organisation de formations pour les enseignants</a:t>
                      </a:r>
                      <a:endParaRPr lang="fr-BE" sz="2400" dirty="0">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5979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4578" name="Titre 1">
            <a:extLst>
              <a:ext uri="{FF2B5EF4-FFF2-40B4-BE49-F238E27FC236}">
                <a16:creationId xmlns:a16="http://schemas.microsoft.com/office/drawing/2014/main" id="{C59B22D0-1EEB-4A43-90B3-63C35C8941D2}"/>
              </a:ext>
            </a:extLst>
          </p:cNvPr>
          <p:cNvSpPr>
            <a:spLocks noGrp="1"/>
          </p:cNvSpPr>
          <p:nvPr>
            <p:ph type="title"/>
          </p:nvPr>
        </p:nvSpPr>
        <p:spPr>
          <a:xfrm>
            <a:off x="640079" y="2053641"/>
            <a:ext cx="3669161" cy="2760098"/>
          </a:xfrm>
        </p:spPr>
        <p:txBody>
          <a:bodyPr>
            <a:normAutofit/>
          </a:bodyPr>
          <a:lstStyle/>
          <a:p>
            <a:r>
              <a:rPr lang="fr-BE" altLang="fr-FR" sz="3100" b="1">
                <a:solidFill>
                  <a:srgbClr val="FFFFFF"/>
                </a:solidFill>
                <a:latin typeface="Euphemia UCAS" panose="020B0503040102020104" pitchFamily="34" charset="-79"/>
                <a:cs typeface="Euphemia UCAS" panose="020B0503040102020104" pitchFamily="34" charset="-79"/>
              </a:rPr>
              <a:t>Où en sont les cursus audités par l’Aeqes au sein de la HEL en 2018-2019 (14/29)?</a:t>
            </a:r>
          </a:p>
        </p:txBody>
      </p:sp>
      <p:sp>
        <p:nvSpPr>
          <p:cNvPr id="3" name="Espace réservé du contenu 2">
            <a:extLst>
              <a:ext uri="{FF2B5EF4-FFF2-40B4-BE49-F238E27FC236}">
                <a16:creationId xmlns:a16="http://schemas.microsoft.com/office/drawing/2014/main" id="{B9178A8C-CC97-4475-A533-50C7011AC8D7}"/>
              </a:ext>
            </a:extLst>
          </p:cNvPr>
          <p:cNvSpPr>
            <a:spLocks noGrp="1"/>
          </p:cNvSpPr>
          <p:nvPr>
            <p:ph idx="1"/>
          </p:nvPr>
        </p:nvSpPr>
        <p:spPr>
          <a:xfrm>
            <a:off x="6090574" y="530012"/>
            <a:ext cx="5660702" cy="6056134"/>
          </a:xfrm>
        </p:spPr>
        <p:txBody>
          <a:bodyPr anchor="ctr">
            <a:normAutofit/>
          </a:bodyPr>
          <a:lstStyle/>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N-2 : cursus techniques graphiques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report accepté par l’</a:t>
            </a:r>
            <a:r>
              <a:rPr lang="fr-BE" sz="1600" dirty="0" err="1">
                <a:solidFill>
                  <a:srgbClr val="000000"/>
                </a:solidFill>
                <a:latin typeface="Euphemia UCAS" panose="020B0503040102020104" pitchFamily="34" charset="-79"/>
                <a:cs typeface="Euphemia UCAS" panose="020B0503040102020104" pitchFamily="34" charset="-79"/>
              </a:rPr>
              <a:t>Aeqes</a:t>
            </a:r>
            <a:endParaRPr lang="fr-BE" sz="1600" dirty="0">
              <a:solidFill>
                <a:srgbClr val="000000"/>
              </a:solidFill>
              <a:latin typeface="Euphemia UCAS" panose="020B0503040102020104" pitchFamily="34" charset="-79"/>
              <a:cs typeface="Euphemia UCAS" panose="020B0503040102020104" pitchFamily="34" charset="-79"/>
            </a:endParaRP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N-1 : cursus sciences administratives et gestion publique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séance info étudiants et personnel, 4 CAE, 2 SWOT, 7 enquêtes, rédaction et envoi du DAE pour le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6/06/19</a:t>
            </a: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 : cursus électronique, automobile et gestion hôtelière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séance info étudiants et personnel, visite des experts les 12 et 13/02/19, plan d’action, présentation CP</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et OG, envoi </a:t>
            </a:r>
            <a:r>
              <a:rPr lang="fr-BE" sz="1600" dirty="0" err="1">
                <a:solidFill>
                  <a:srgbClr val="000000"/>
                </a:solidFill>
                <a:latin typeface="Euphemia UCAS" panose="020B0503040102020104" pitchFamily="34" charset="-79"/>
                <a:cs typeface="Euphemia UCAS" panose="020B0503040102020104" pitchFamily="34" charset="-79"/>
              </a:rPr>
              <a:t>Aeqes</a:t>
            </a:r>
            <a:endParaRPr lang="fr-BE" sz="1600" dirty="0">
              <a:solidFill>
                <a:srgbClr val="000000"/>
              </a:solidFill>
              <a:latin typeface="Euphemia UCAS" panose="020B0503040102020104" pitchFamily="34" charset="-79"/>
              <a:cs typeface="Euphemia UCAS" panose="020B0503040102020104" pitchFamily="34" charset="-79"/>
            </a:endParaRP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 : cursus énergies alternatives et renouvelables</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report accepté par l’</a:t>
            </a:r>
            <a:r>
              <a:rPr lang="fr-BE" sz="1600" dirty="0" err="1">
                <a:solidFill>
                  <a:srgbClr val="000000"/>
                </a:solidFill>
                <a:latin typeface="Euphemia UCAS" panose="020B0503040102020104" pitchFamily="34" charset="-79"/>
                <a:cs typeface="Euphemia UCAS" panose="020B0503040102020104" pitchFamily="34" charset="-79"/>
              </a:rPr>
              <a:t>Aeqes</a:t>
            </a:r>
            <a:endParaRPr lang="fr-BE" sz="1600" dirty="0">
              <a:solidFill>
                <a:srgbClr val="000000"/>
              </a:solidFill>
              <a:latin typeface="Euphemia UCAS" panose="020B0503040102020104" pitchFamily="34" charset="-79"/>
              <a:cs typeface="Euphemia UCAS" panose="020B0503040102020104" pitchFamily="34" charset="-79"/>
            </a:endParaRP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N+2 : cursus comptabilité</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mise en œuvre du plan d’action et constitution du portfolio</a:t>
            </a: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N+3 : cursus logopédie</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mise en œuvre du plan d’action et constitution du portfolio</a:t>
            </a:r>
          </a:p>
        </p:txBody>
      </p:sp>
    </p:spTree>
    <p:extLst>
      <p:ext uri="{BB962C8B-B14F-4D97-AF65-F5344CB8AC3E}">
        <p14:creationId xmlns:p14="http://schemas.microsoft.com/office/powerpoint/2010/main" val="4032476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Espace réservé du contenu 2">
            <a:extLst>
              <a:ext uri="{FF2B5EF4-FFF2-40B4-BE49-F238E27FC236}">
                <a16:creationId xmlns:a16="http://schemas.microsoft.com/office/drawing/2014/main" id="{B9178A8C-CC97-4475-A533-50C7011AC8D7}"/>
              </a:ext>
            </a:extLst>
          </p:cNvPr>
          <p:cNvSpPr>
            <a:spLocks noGrp="1"/>
          </p:cNvSpPr>
          <p:nvPr>
            <p:ph idx="1"/>
          </p:nvPr>
        </p:nvSpPr>
        <p:spPr>
          <a:xfrm>
            <a:off x="5436973" y="420136"/>
            <a:ext cx="5959685" cy="5921289"/>
          </a:xfrm>
        </p:spPr>
        <p:txBody>
          <a:bodyPr anchor="ctr">
            <a:normAutofit/>
          </a:bodyPr>
          <a:lstStyle/>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N+4 : cursus assistant de direction, chimie et primaire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actualisation du plan d’action, 2 SWOT actualisées, rédaction et envoi du DAE pour le 12/07/19</a:t>
            </a:r>
          </a:p>
          <a:p>
            <a:pPr marL="0" indent="0">
              <a:buNone/>
              <a:defRPr/>
            </a:pPr>
            <a:endParaRPr lang="fr-BE" sz="1600" dirty="0">
              <a:solidFill>
                <a:srgbClr val="000000"/>
              </a:solidFill>
              <a:latin typeface="Euphemia UCAS" panose="020B0503040102020104" pitchFamily="34" charset="-79"/>
              <a:cs typeface="Euphemia UCAS" panose="020B0503040102020104" pitchFamily="34" charset="-79"/>
            </a:endParaRP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N+4 : cursus et primaire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actualisation du plan d’action, 2 SWOT actualisées, rédaction et envoi du DAE pour le 3/06/19</a:t>
            </a: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N+5 : cursus relations publiques</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séance info étudiants et personnel, visite des experts le 5/12/18 , actualisation du plan de suivi,</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présentation CP et OG, envoi </a:t>
            </a:r>
            <a:r>
              <a:rPr lang="fr-BE" sz="1600" dirty="0" err="1">
                <a:solidFill>
                  <a:srgbClr val="000000"/>
                </a:solidFill>
                <a:latin typeface="Euphemia UCAS" panose="020B0503040102020104" pitchFamily="34" charset="-79"/>
                <a:cs typeface="Euphemia UCAS" panose="020B0503040102020104" pitchFamily="34" charset="-79"/>
              </a:rPr>
              <a:t>Aeqes</a:t>
            </a:r>
            <a:endParaRPr lang="fr-BE" sz="1600" dirty="0">
              <a:solidFill>
                <a:srgbClr val="000000"/>
              </a:solidFill>
              <a:latin typeface="Euphemia UCAS" panose="020B0503040102020104" pitchFamily="34" charset="-79"/>
              <a:cs typeface="Euphemia UCAS" panose="020B0503040102020104" pitchFamily="34" charset="-79"/>
            </a:endParaRP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N+7 : cursus informatique et systèmes </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mise en œuvre du plan d’action et constitution du portfolio</a:t>
            </a:r>
          </a:p>
          <a:p>
            <a:pPr>
              <a:buFont typeface="Wingdings 2" panose="05020102010507070707" pitchFamily="18" charset="2"/>
              <a:buChar char=""/>
              <a:defRPr/>
            </a:pPr>
            <a:r>
              <a:rPr lang="fr-BE" sz="1600" dirty="0">
                <a:solidFill>
                  <a:srgbClr val="000000"/>
                </a:solidFill>
                <a:latin typeface="Euphemia UCAS" panose="020B0503040102020104" pitchFamily="34" charset="-79"/>
                <a:cs typeface="Euphemia UCAS" panose="020B0503040102020104" pitchFamily="34" charset="-79"/>
              </a:rPr>
              <a:t>N+ … : cursus préscolaire</a:t>
            </a: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                         mise en œuvre du plan d’action et constitution du portfolio</a:t>
            </a:r>
          </a:p>
          <a:p>
            <a:pPr marL="0" indent="0">
              <a:buNone/>
              <a:defRPr/>
            </a:pPr>
            <a:endParaRPr lang="fr-BE" sz="1600" dirty="0">
              <a:solidFill>
                <a:srgbClr val="000000"/>
              </a:solidFill>
              <a:latin typeface="Euphemia UCAS" panose="020B0503040102020104" pitchFamily="34" charset="-79"/>
              <a:cs typeface="Euphemia UCAS" panose="020B0503040102020104" pitchFamily="34" charset="-79"/>
            </a:endParaRPr>
          </a:p>
          <a:p>
            <a:pPr marL="0" indent="0">
              <a:buNone/>
              <a:defRPr/>
            </a:pPr>
            <a:r>
              <a:rPr lang="fr-BE" sz="1600" dirty="0">
                <a:solidFill>
                  <a:srgbClr val="000000"/>
                </a:solidFill>
                <a:latin typeface="Euphemia UCAS" panose="020B0503040102020104" pitchFamily="34" charset="-79"/>
                <a:cs typeface="Euphemia UCAS" panose="020B0503040102020104" pitchFamily="34" charset="-79"/>
              </a:rPr>
              <a:t>Dans un avenir proche, l’évaluation institutionnelle (CAF)</a:t>
            </a:r>
          </a:p>
          <a:p>
            <a:pPr>
              <a:buFont typeface="Wingdings 2" panose="05020102010507070707" pitchFamily="18" charset="2"/>
              <a:buChar char=""/>
              <a:defRPr/>
            </a:pPr>
            <a:endParaRPr lang="fr-BE" sz="1600" dirty="0">
              <a:solidFill>
                <a:srgbClr val="000000"/>
              </a:solidFill>
              <a:latin typeface="Euphemia UCAS" panose="020B0503040102020104" pitchFamily="34" charset="-79"/>
              <a:cs typeface="Euphemia UCAS" panose="020B0503040102020104" pitchFamily="34" charset="-79"/>
            </a:endParaRPr>
          </a:p>
        </p:txBody>
      </p:sp>
    </p:spTree>
    <p:extLst>
      <p:ext uri="{BB962C8B-B14F-4D97-AF65-F5344CB8AC3E}">
        <p14:creationId xmlns:p14="http://schemas.microsoft.com/office/powerpoint/2010/main" val="2684436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29</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Et vous ? Que faites-vous</a:t>
            </a:r>
            <a:r>
              <a:rPr kumimoji="0" lang="fr-BE" altLang="fr-FR" sz="3100" b="1" i="0" u="sng" strike="noStrike" kern="1200" cap="none" spc="0" normalizeH="0" noProof="0" dirty="0">
                <a:ln>
                  <a:noFill/>
                </a:ln>
                <a:effectLst/>
                <a:uLnTx/>
                <a:uFillTx/>
                <a:latin typeface="Euphemia UCAS" charset="0"/>
                <a:ea typeface="+mj-ea"/>
                <a:cs typeface="Euphemia UCAS" charset="0"/>
              </a:rPr>
              <a:t> ?</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
        <p:nvSpPr>
          <p:cNvPr id="12" name="ZoneTexte 11"/>
          <p:cNvSpPr txBox="1"/>
          <p:nvPr/>
        </p:nvSpPr>
        <p:spPr>
          <a:xfrm>
            <a:off x="330363" y="858485"/>
            <a:ext cx="6144328" cy="5801588"/>
          </a:xfrm>
          <a:prstGeom prst="rect">
            <a:avLst/>
          </a:prstGeom>
          <a:noFill/>
        </p:spPr>
        <p:txBody>
          <a:bodyPr wrap="square" rtlCol="0">
            <a:spAutoFit/>
          </a:bodyPr>
          <a:lstStyle/>
          <a:p>
            <a:pPr marL="457200" indent="-457200">
              <a:spcBef>
                <a:spcPts val="600"/>
              </a:spcBef>
              <a:buClr>
                <a:schemeClr val="accent1">
                  <a:lumMod val="75000"/>
                </a:schemeClr>
              </a:buClr>
              <a:buFont typeface="Wingdings" panose="05000000000000000000" pitchFamily="2" charset="2"/>
              <a:buChar char="ü"/>
              <a:defRPr/>
            </a:pPr>
            <a:r>
              <a:rPr lang="fr-BE" sz="2400" dirty="0">
                <a:solidFill>
                  <a:srgbClr val="000000"/>
                </a:solidFill>
                <a:latin typeface="Euphemia UCAS"/>
              </a:rPr>
              <a:t>Que ce soit lors des sondages qui sont organisés par la CDQ préalablement à la visite des experts</a:t>
            </a:r>
          </a:p>
          <a:p>
            <a:pPr marL="457200" indent="-457200">
              <a:spcBef>
                <a:spcPts val="600"/>
              </a:spcBef>
              <a:buClr>
                <a:schemeClr val="accent1">
                  <a:lumMod val="75000"/>
                </a:schemeClr>
              </a:buClr>
              <a:buFont typeface="Wingdings" panose="05000000000000000000" pitchFamily="2" charset="2"/>
              <a:buChar char="ü"/>
              <a:defRPr/>
            </a:pPr>
            <a:r>
              <a:rPr lang="fr-BE" sz="2400" dirty="0">
                <a:solidFill>
                  <a:srgbClr val="000000"/>
                </a:solidFill>
                <a:latin typeface="Euphemia UCAS"/>
              </a:rPr>
              <a:t>Que ce soit lors des interviews qui sont organisés lors de la visite des experts, … nous avons besoin de VOUS en tant que parties prenantes du processus qualité </a:t>
            </a:r>
          </a:p>
          <a:p>
            <a:pPr marL="457200" indent="-457200">
              <a:spcBef>
                <a:spcPts val="600"/>
              </a:spcBef>
              <a:buClr>
                <a:schemeClr val="accent1">
                  <a:lumMod val="75000"/>
                </a:schemeClr>
              </a:buClr>
              <a:buFont typeface="Wingdings" panose="05000000000000000000" pitchFamily="2" charset="2"/>
              <a:buChar char="ü"/>
              <a:defRPr/>
            </a:pPr>
            <a:r>
              <a:rPr lang="fr-BE" sz="2400" dirty="0">
                <a:solidFill>
                  <a:srgbClr val="000000"/>
                </a:solidFill>
                <a:latin typeface="Euphemia UCAS"/>
              </a:rPr>
              <a:t>N’hésitez donc pas à</a:t>
            </a:r>
          </a:p>
          <a:p>
            <a:pPr marL="914400" lvl="1" indent="-457200">
              <a:spcBef>
                <a:spcPts val="600"/>
              </a:spcBef>
              <a:buClr>
                <a:schemeClr val="accent1">
                  <a:lumMod val="75000"/>
                </a:schemeClr>
              </a:buClr>
              <a:buFont typeface="Wingdings" panose="05000000000000000000" pitchFamily="2" charset="2"/>
              <a:buChar char="§"/>
              <a:defRPr/>
            </a:pPr>
            <a:r>
              <a:rPr lang="fr-BE" sz="2000" dirty="0">
                <a:solidFill>
                  <a:srgbClr val="000000"/>
                </a:solidFill>
                <a:latin typeface="Euphemia UCAS"/>
              </a:rPr>
              <a:t>Répondre aux enquêtes</a:t>
            </a:r>
          </a:p>
          <a:p>
            <a:pPr marL="914400" lvl="1" indent="-457200">
              <a:spcBef>
                <a:spcPts val="600"/>
              </a:spcBef>
              <a:buClr>
                <a:schemeClr val="accent1">
                  <a:lumMod val="75000"/>
                </a:schemeClr>
              </a:buClr>
              <a:buFont typeface="Wingdings" panose="05000000000000000000" pitchFamily="2" charset="2"/>
              <a:buChar char="§"/>
              <a:defRPr/>
            </a:pPr>
            <a:r>
              <a:rPr lang="fr-BE" sz="2000" dirty="0">
                <a:solidFill>
                  <a:srgbClr val="000000"/>
                </a:solidFill>
                <a:latin typeface="Euphemia UCAS"/>
              </a:rPr>
              <a:t>Inviter vos condisciples à faire de même</a:t>
            </a:r>
          </a:p>
          <a:p>
            <a:pPr marL="914400" lvl="1" indent="-457200">
              <a:spcBef>
                <a:spcPts val="600"/>
              </a:spcBef>
              <a:buClr>
                <a:schemeClr val="accent1">
                  <a:lumMod val="75000"/>
                </a:schemeClr>
              </a:buClr>
              <a:buFont typeface="Wingdings" panose="05000000000000000000" pitchFamily="2" charset="2"/>
              <a:buChar char="§"/>
              <a:defRPr/>
            </a:pPr>
            <a:r>
              <a:rPr lang="fr-BE" sz="2000" dirty="0">
                <a:solidFill>
                  <a:srgbClr val="000000"/>
                </a:solidFill>
                <a:latin typeface="Euphemia UCAS"/>
              </a:rPr>
              <a:t>Participer aux interviews organisés par les experts</a:t>
            </a:r>
          </a:p>
          <a:p>
            <a:pPr marL="914400" lvl="1" indent="-457200">
              <a:spcBef>
                <a:spcPts val="600"/>
              </a:spcBef>
              <a:buClr>
                <a:schemeClr val="accent1">
                  <a:lumMod val="75000"/>
                </a:schemeClr>
              </a:buClr>
              <a:buFont typeface="Wingdings" panose="05000000000000000000" pitchFamily="2" charset="2"/>
              <a:buChar char="§"/>
              <a:defRPr/>
            </a:pPr>
            <a:r>
              <a:rPr lang="fr-BE" sz="2000" dirty="0">
                <a:solidFill>
                  <a:srgbClr val="000000"/>
                </a:solidFill>
                <a:latin typeface="Euphemia UCAS"/>
              </a:rPr>
              <a:t>Nous faire part de vos suggestions</a:t>
            </a:r>
          </a:p>
          <a:p>
            <a:pPr marL="914400" lvl="1" indent="-457200">
              <a:spcBef>
                <a:spcPts val="600"/>
              </a:spcBef>
              <a:buClr>
                <a:schemeClr val="accent1">
                  <a:lumMod val="75000"/>
                </a:schemeClr>
              </a:buClr>
              <a:buFont typeface="Wingdings" panose="05000000000000000000" pitchFamily="2" charset="2"/>
              <a:buChar char="§"/>
              <a:defRPr/>
            </a:pPr>
            <a:r>
              <a:rPr lang="fr-BE" sz="2000" dirty="0">
                <a:solidFill>
                  <a:srgbClr val="000000"/>
                </a:solidFill>
                <a:latin typeface="Euphemia UCAS"/>
              </a:rPr>
              <a:t>PARTICIPER à la démarche qualité</a:t>
            </a:r>
          </a:p>
        </p:txBody>
      </p:sp>
      <p:pic>
        <p:nvPicPr>
          <p:cNvPr id="9" name="Image 4">
            <a:extLst>
              <a:ext uri="{FF2B5EF4-FFF2-40B4-BE49-F238E27FC236}">
                <a16:creationId xmlns:a16="http://schemas.microsoft.com/office/drawing/2014/main" id="{53D73C96-2420-8449-9139-EC4144FC15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1840" y="1844050"/>
            <a:ext cx="4061946" cy="386767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674642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3</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 Le cadre institutionnel</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kumimoji="0" lang="fr-BE" altLang="fr-FR" sz="3100" b="0" i="0" u="none" strike="noStrike" kern="1200" cap="none" spc="0" normalizeH="0" baseline="0" noProof="0" dirty="0">
                <a:ln>
                  <a:noFill/>
                </a:ln>
                <a:effectLst/>
                <a:uLnTx/>
                <a:uFillTx/>
                <a:latin typeface="Euphemia UCAS" charset="0"/>
                <a:ea typeface="+mj-ea"/>
                <a:cs typeface="Euphemia UCAS" charset="0"/>
              </a:rPr>
              <a:t>Pourquoi une démarche qualité en Communauté Française?</a:t>
            </a:r>
          </a:p>
        </p:txBody>
      </p:sp>
      <p:sp>
        <p:nvSpPr>
          <p:cNvPr id="12" name="ZoneTexte 11"/>
          <p:cNvSpPr txBox="1"/>
          <p:nvPr/>
        </p:nvSpPr>
        <p:spPr>
          <a:xfrm>
            <a:off x="330363" y="1262891"/>
            <a:ext cx="11512592" cy="3493264"/>
          </a:xfrm>
          <a:prstGeom prst="rect">
            <a:avLst/>
          </a:prstGeom>
          <a:noFill/>
        </p:spPr>
        <p:txBody>
          <a:bodyPr wrap="square" rtlCol="0">
            <a:spAutoFit/>
          </a:bodyPr>
          <a:lstStyle/>
          <a:p>
            <a:pPr marL="342900" indent="-342900">
              <a:spcBef>
                <a:spcPts val="1500"/>
              </a:spcBef>
              <a:buClr>
                <a:schemeClr val="accent1">
                  <a:lumMod val="75000"/>
                </a:schemeClr>
              </a:buClr>
              <a:buSzPct val="100000"/>
              <a:buFont typeface="Wingdings" panose="05000000000000000000" pitchFamily="2" charset="2"/>
              <a:buChar char="ü"/>
            </a:pPr>
            <a:r>
              <a:rPr lang="fr-BE" altLang="fr-FR" sz="2800" dirty="0">
                <a:latin typeface="Euphemia UCAS" charset="0"/>
                <a:ea typeface="Euphemia UCAS" charset="0"/>
                <a:cs typeface="Euphemia UCAS" charset="0"/>
              </a:rPr>
              <a:t>Pour l’enseignement supérieur, </a:t>
            </a:r>
            <a:r>
              <a:rPr lang="fr-BE" altLang="fr-FR" sz="2800" b="1" u="sng" dirty="0">
                <a:latin typeface="Euphemia UCAS" charset="0"/>
                <a:ea typeface="Euphemia UCAS" charset="0"/>
                <a:cs typeface="Euphemia UCAS" charset="0"/>
              </a:rPr>
              <a:t>2 décrets</a:t>
            </a:r>
            <a:r>
              <a:rPr lang="fr-BE" altLang="fr-FR" sz="2800" dirty="0">
                <a:latin typeface="Euphemia UCAS" charset="0"/>
                <a:ea typeface="Euphemia UCAS" charset="0"/>
                <a:cs typeface="Euphemia UCAS" charset="0"/>
              </a:rPr>
              <a:t> régissent celle-ci :</a:t>
            </a:r>
          </a:p>
          <a:p>
            <a:pPr marL="914400" lvl="1" indent="-457200">
              <a:spcBef>
                <a:spcPts val="1500"/>
              </a:spcBef>
              <a:buClr>
                <a:schemeClr val="accent1">
                  <a:lumMod val="75000"/>
                </a:schemeClr>
              </a:buClr>
              <a:buSzPct val="100000"/>
              <a:buFont typeface="Wingdings" panose="05000000000000000000" pitchFamily="2" charset="2"/>
              <a:buChar char="§"/>
            </a:pPr>
            <a:r>
              <a:rPr lang="fr-BE" altLang="fr-FR" sz="2800" b="1" dirty="0">
                <a:latin typeface="Euphemia UCAS" charset="0"/>
                <a:ea typeface="Euphemia UCAS" charset="0"/>
                <a:cs typeface="Euphemia UCAS" charset="0"/>
              </a:rPr>
              <a:t>14.11.2002</a:t>
            </a:r>
            <a:r>
              <a:rPr lang="fr-BE" altLang="fr-FR" sz="2800" dirty="0">
                <a:latin typeface="Euphemia UCAS" charset="0"/>
                <a:ea typeface="Euphemia UCAS" charset="0"/>
                <a:cs typeface="Euphemia UCAS" charset="0"/>
              </a:rPr>
              <a:t> créant l’</a:t>
            </a:r>
            <a:r>
              <a:rPr lang="fr-BE" altLang="fr-FR" sz="2800" b="1" dirty="0">
                <a:latin typeface="Euphemia UCAS" charset="0"/>
                <a:ea typeface="Euphemia UCAS" charset="0"/>
                <a:cs typeface="Euphemia UCAS" charset="0"/>
              </a:rPr>
              <a:t>A</a:t>
            </a:r>
            <a:r>
              <a:rPr lang="fr-BE" altLang="fr-FR" sz="2800" dirty="0">
                <a:latin typeface="Euphemia UCAS" charset="0"/>
                <a:ea typeface="Euphemia UCAS" charset="0"/>
                <a:cs typeface="Euphemia UCAS" charset="0"/>
              </a:rPr>
              <a:t>gence pour l’</a:t>
            </a:r>
            <a:r>
              <a:rPr lang="fr-BE" altLang="fr-FR" sz="2800" b="1" dirty="0">
                <a:latin typeface="Euphemia UCAS" charset="0"/>
                <a:ea typeface="Euphemia UCAS" charset="0"/>
                <a:cs typeface="Euphemia UCAS" charset="0"/>
              </a:rPr>
              <a:t>E</a:t>
            </a:r>
            <a:r>
              <a:rPr lang="fr-BE" altLang="fr-FR" sz="2800" dirty="0">
                <a:latin typeface="Euphemia UCAS" charset="0"/>
                <a:ea typeface="Euphemia UCAS" charset="0"/>
                <a:cs typeface="Euphemia UCAS" charset="0"/>
              </a:rPr>
              <a:t>valuation de la </a:t>
            </a:r>
            <a:r>
              <a:rPr lang="fr-BE" altLang="fr-FR" sz="2800" b="1" dirty="0">
                <a:latin typeface="Euphemia UCAS" charset="0"/>
                <a:ea typeface="Euphemia UCAS" charset="0"/>
                <a:cs typeface="Euphemia UCAS" charset="0"/>
              </a:rPr>
              <a:t>Q</a:t>
            </a:r>
            <a:r>
              <a:rPr lang="fr-BE" altLang="fr-FR" sz="2800" dirty="0">
                <a:latin typeface="Euphemia UCAS" charset="0"/>
                <a:ea typeface="Euphemia UCAS" charset="0"/>
                <a:cs typeface="Euphemia UCAS" charset="0"/>
              </a:rPr>
              <a:t>ualité de l’</a:t>
            </a:r>
            <a:r>
              <a:rPr lang="fr-BE" altLang="fr-FR" sz="2800" b="1" dirty="0">
                <a:latin typeface="Euphemia UCAS" charset="0"/>
                <a:ea typeface="Euphemia UCAS" charset="0"/>
                <a:cs typeface="Euphemia UCAS" charset="0"/>
              </a:rPr>
              <a:t>E</a:t>
            </a:r>
            <a:r>
              <a:rPr lang="fr-BE" altLang="fr-FR" sz="2800" dirty="0">
                <a:latin typeface="Euphemia UCAS" charset="0"/>
                <a:ea typeface="Euphemia UCAS" charset="0"/>
                <a:cs typeface="Euphemia UCAS" charset="0"/>
              </a:rPr>
              <a:t>nseignement </a:t>
            </a:r>
            <a:r>
              <a:rPr lang="fr-BE" altLang="fr-FR" sz="2800" b="1" dirty="0">
                <a:latin typeface="Euphemia UCAS" charset="0"/>
                <a:ea typeface="Euphemia UCAS" charset="0"/>
                <a:cs typeface="Euphemia UCAS" charset="0"/>
              </a:rPr>
              <a:t>S</a:t>
            </a:r>
            <a:r>
              <a:rPr lang="fr-BE" altLang="fr-FR" sz="2800" dirty="0">
                <a:latin typeface="Euphemia UCAS" charset="0"/>
                <a:ea typeface="Euphemia UCAS" charset="0"/>
                <a:cs typeface="Euphemia UCAS" charset="0"/>
              </a:rPr>
              <a:t>upérieur organisé ou subventionné par la Communauté française (</a:t>
            </a:r>
            <a:r>
              <a:rPr lang="fr-BE" altLang="fr-FR" sz="2800" b="1" dirty="0">
                <a:latin typeface="Euphemia UCAS" charset="0"/>
                <a:ea typeface="Euphemia UCAS" charset="0"/>
                <a:cs typeface="Euphemia UCAS" charset="0"/>
              </a:rPr>
              <a:t>AEQES</a:t>
            </a:r>
            <a:r>
              <a:rPr lang="fr-BE" altLang="fr-FR" sz="2800" dirty="0">
                <a:latin typeface="Euphemia UCAS" charset="0"/>
                <a:ea typeface="Euphemia UCAS" charset="0"/>
                <a:cs typeface="Euphemia UCAS" charset="0"/>
              </a:rPr>
              <a:t>)</a:t>
            </a:r>
          </a:p>
          <a:p>
            <a:pPr marL="914400" lvl="1" indent="-457200">
              <a:spcBef>
                <a:spcPts val="1500"/>
              </a:spcBef>
              <a:buClr>
                <a:schemeClr val="accent1">
                  <a:lumMod val="75000"/>
                </a:schemeClr>
              </a:buClr>
              <a:buSzPct val="100000"/>
              <a:buFont typeface="Wingdings" panose="05000000000000000000" pitchFamily="2" charset="2"/>
              <a:buChar char="§"/>
            </a:pPr>
            <a:r>
              <a:rPr lang="fr-BE" altLang="fr-FR" sz="2800" b="1" dirty="0">
                <a:latin typeface="Euphemia UCAS" charset="0"/>
                <a:ea typeface="Euphemia UCAS" charset="0"/>
                <a:cs typeface="Euphemia UCAS" charset="0"/>
              </a:rPr>
              <a:t>22.02.2008</a:t>
            </a:r>
            <a:r>
              <a:rPr lang="fr-BE" altLang="fr-FR" sz="2800" dirty="0">
                <a:latin typeface="Euphemia UCAS" charset="0"/>
                <a:ea typeface="Euphemia UCAS" charset="0"/>
                <a:cs typeface="Euphemia UCAS" charset="0"/>
              </a:rPr>
              <a:t> portant diverses mesures relatives à l’organisation et au fonctionnement de l’agence pour l’évaluation de la qualité (abroge le décret de 2002)</a:t>
            </a:r>
          </a:p>
        </p:txBody>
      </p:sp>
    </p:spTree>
    <p:extLst>
      <p:ext uri="{BB962C8B-B14F-4D97-AF65-F5344CB8AC3E}">
        <p14:creationId xmlns:p14="http://schemas.microsoft.com/office/powerpoint/2010/main" val="70876347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
            <a:extLst>
              <a:ext uri="{FF2B5EF4-FFF2-40B4-BE49-F238E27FC236}">
                <a16:creationId xmlns:a16="http://schemas.microsoft.com/office/drawing/2014/main" id="{7FE79187-2A41-454D-BDE6-488357A47947}"/>
              </a:ext>
            </a:extLst>
          </p:cNvPr>
          <p:cNvSpPr txBox="1">
            <a:spLocks noChangeArrowheads="1"/>
          </p:cNvSpPr>
          <p:nvPr/>
        </p:nvSpPr>
        <p:spPr bwMode="auto">
          <a:xfrm>
            <a:off x="1256145" y="1752491"/>
            <a:ext cx="9394393" cy="290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6800" rIns="90000" bIns="46800">
            <a:spAutoFit/>
          </a:bodyPr>
          <a:lstStyle>
            <a:lvl1pPr>
              <a:spcBef>
                <a:spcPct val="20000"/>
              </a:spcBef>
              <a:buClr>
                <a:srgbClr val="0BD0D9"/>
              </a:buClr>
              <a:buSzPct val="9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5pPr>
            <a:lvl6pPr marL="2514600" indent="-228600" defTabSz="449263" eaLnBrk="0" fontAlgn="base" hangingPunct="0">
              <a:spcBef>
                <a:spcPct val="20000"/>
              </a:spcBef>
              <a:spcAft>
                <a:spcPct val="0"/>
              </a:spcAft>
              <a:buClr>
                <a:srgbClr val="10CF9B"/>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6pPr>
            <a:lvl7pPr marL="2971800" indent="-228600" defTabSz="449263" eaLnBrk="0" fontAlgn="base" hangingPunct="0">
              <a:spcBef>
                <a:spcPct val="20000"/>
              </a:spcBef>
              <a:spcAft>
                <a:spcPct val="0"/>
              </a:spcAft>
              <a:buClr>
                <a:srgbClr val="10CF9B"/>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7pPr>
            <a:lvl8pPr marL="3429000" indent="-228600" defTabSz="449263" eaLnBrk="0" fontAlgn="base" hangingPunct="0">
              <a:spcBef>
                <a:spcPct val="20000"/>
              </a:spcBef>
              <a:spcAft>
                <a:spcPct val="0"/>
              </a:spcAft>
              <a:buClr>
                <a:srgbClr val="10CF9B"/>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8pPr>
            <a:lvl9pPr marL="3886200" indent="-228600" defTabSz="449263" eaLnBrk="0" fontAlgn="base" hangingPunct="0">
              <a:spcBef>
                <a:spcPct val="20000"/>
              </a:spcBef>
              <a:spcAft>
                <a:spcPct val="0"/>
              </a:spcAft>
              <a:buClr>
                <a:srgbClr val="10CF9B"/>
              </a:buClr>
              <a:buSzPct val="65000"/>
              <a:buFont typeface="Wingdings 2"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chemeClr val="tx1"/>
                </a:solidFill>
                <a:latin typeface="Constantia" panose="02030602050306030303" pitchFamily="18" charset="0"/>
              </a:defRPr>
            </a:lvl9pPr>
          </a:lstStyle>
          <a:p>
            <a:pPr algn="ctr">
              <a:spcBef>
                <a:spcPts val="1500"/>
              </a:spcBef>
              <a:buClr>
                <a:srgbClr val="5B5249"/>
              </a:buClr>
              <a:buSzPct val="100000"/>
              <a:buNone/>
            </a:pPr>
            <a:r>
              <a:rPr lang="fr-BE" altLang="fr-FR" sz="2400" i="1" dirty="0">
                <a:solidFill>
                  <a:srgbClr val="000000"/>
                </a:solidFill>
                <a:latin typeface="Times New Roman" panose="02020603050405020304" pitchFamily="18" charset="0"/>
              </a:rPr>
              <a:t>Merci de votre attention</a:t>
            </a:r>
          </a:p>
          <a:p>
            <a:pPr algn="ctr">
              <a:spcBef>
                <a:spcPts val="1500"/>
              </a:spcBef>
              <a:buClr>
                <a:srgbClr val="5B5249"/>
              </a:buClr>
              <a:buSzPct val="100000"/>
              <a:buNone/>
            </a:pPr>
            <a:r>
              <a:rPr lang="fr-BE" altLang="fr-FR" sz="2400" i="1" dirty="0">
                <a:solidFill>
                  <a:srgbClr val="7030A0"/>
                </a:solidFill>
                <a:latin typeface="Times New Roman" panose="02020603050405020304" pitchFamily="18" charset="0"/>
              </a:rPr>
              <a:t>La Cellule Démarche Qualité de la HEL</a:t>
            </a:r>
          </a:p>
          <a:p>
            <a:pPr algn="ctr">
              <a:spcBef>
                <a:spcPts val="1500"/>
              </a:spcBef>
              <a:buClr>
                <a:srgbClr val="5B5249"/>
              </a:buClr>
              <a:buSzPct val="100000"/>
              <a:buNone/>
            </a:pPr>
            <a:r>
              <a:rPr lang="fr-BE" altLang="fr-FR" sz="2400" i="1" dirty="0">
                <a:solidFill>
                  <a:srgbClr val="000000"/>
                </a:solidFill>
                <a:latin typeface="Times New Roman" panose="02020603050405020304" pitchFamily="18" charset="0"/>
              </a:rPr>
              <a:t>Laurence Noël, Marie-Anne </a:t>
            </a:r>
            <a:r>
              <a:rPr lang="fr-BE" altLang="fr-FR" sz="2400" i="1" dirty="0" err="1">
                <a:solidFill>
                  <a:srgbClr val="000000"/>
                </a:solidFill>
                <a:latin typeface="Times New Roman" panose="02020603050405020304" pitchFamily="18" charset="0"/>
              </a:rPr>
              <a:t>Balcerek</a:t>
            </a:r>
            <a:r>
              <a:rPr lang="fr-BE" altLang="fr-FR" sz="2400" i="1" dirty="0">
                <a:solidFill>
                  <a:srgbClr val="000000"/>
                </a:solidFill>
                <a:latin typeface="Times New Roman" panose="02020603050405020304" pitchFamily="18" charset="0"/>
              </a:rPr>
              <a:t>, Vincent </a:t>
            </a:r>
            <a:r>
              <a:rPr lang="fr-BE" altLang="fr-FR" sz="2400" i="1" dirty="0" err="1">
                <a:solidFill>
                  <a:srgbClr val="000000"/>
                </a:solidFill>
                <a:latin typeface="Times New Roman" panose="02020603050405020304" pitchFamily="18" charset="0"/>
              </a:rPr>
              <a:t>Namotte</a:t>
            </a:r>
            <a:r>
              <a:rPr lang="fr-BE" altLang="fr-FR" sz="2400" i="1" dirty="0">
                <a:solidFill>
                  <a:srgbClr val="000000"/>
                </a:solidFill>
                <a:latin typeface="Times New Roman" panose="02020603050405020304" pitchFamily="18" charset="0"/>
              </a:rPr>
              <a:t>, Laura De Boeck</a:t>
            </a:r>
          </a:p>
          <a:p>
            <a:pPr algn="ctr">
              <a:spcBef>
                <a:spcPts val="1500"/>
              </a:spcBef>
              <a:buClr>
                <a:srgbClr val="5B5249"/>
              </a:buClr>
              <a:buSzPct val="100000"/>
              <a:buNone/>
            </a:pPr>
            <a:r>
              <a:rPr lang="fr-BE" altLang="fr-FR" sz="1600" i="1" dirty="0">
                <a:solidFill>
                  <a:srgbClr val="00B0F0"/>
                </a:solidFill>
                <a:latin typeface="Times New Roman" panose="02020603050405020304" pitchFamily="18" charset="0"/>
              </a:rPr>
              <a:t>La qualité d’aujourd’hui pour nos enseignants et étudiants de demain</a:t>
            </a:r>
          </a:p>
          <a:p>
            <a:pPr algn="ctr">
              <a:spcBef>
                <a:spcPts val="1500"/>
              </a:spcBef>
              <a:buClr>
                <a:srgbClr val="5B5249"/>
              </a:buClr>
              <a:buSzPct val="100000"/>
              <a:buNone/>
            </a:pPr>
            <a:endParaRPr lang="fr-BE" altLang="fr-FR" sz="1600" i="1" dirty="0">
              <a:solidFill>
                <a:srgbClr val="00B0F0"/>
              </a:solidFill>
              <a:latin typeface="Times New Roman" panose="02020603050405020304" pitchFamily="18" charset="0"/>
            </a:endParaRPr>
          </a:p>
          <a:p>
            <a:pPr algn="ctr">
              <a:spcBef>
                <a:spcPts val="1500"/>
              </a:spcBef>
              <a:buClr>
                <a:srgbClr val="5B5249"/>
              </a:buClr>
              <a:buSzPct val="100000"/>
              <a:buNone/>
            </a:pPr>
            <a:endParaRPr lang="fr-BE" altLang="fr-FR" sz="1600" i="1" dirty="0">
              <a:solidFill>
                <a:srgbClr val="00B0F0"/>
              </a:solidFill>
              <a:latin typeface="Times New Roman" panose="02020603050405020304" pitchFamily="18" charset="0"/>
            </a:endParaRPr>
          </a:p>
        </p:txBody>
      </p:sp>
      <p:pic>
        <p:nvPicPr>
          <p:cNvPr id="27651" name="Image 12">
            <a:extLst>
              <a:ext uri="{FF2B5EF4-FFF2-40B4-BE49-F238E27FC236}">
                <a16:creationId xmlns:a16="http://schemas.microsoft.com/office/drawing/2014/main" id="{620BDD5C-A9A8-DE45-B74B-A5BD2D1901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8800" y="4292600"/>
            <a:ext cx="2471738" cy="235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12096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4</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 Le cadre institutionnel</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kumimoji="0" lang="fr-BE" altLang="fr-FR" sz="3100" b="0" i="0" u="none" strike="noStrike" kern="1200" cap="none" spc="0" normalizeH="0" baseline="0" noProof="0" dirty="0">
                <a:ln>
                  <a:noFill/>
                </a:ln>
                <a:effectLst/>
                <a:uLnTx/>
                <a:uFillTx/>
                <a:latin typeface="Euphemia UCAS" charset="0"/>
                <a:ea typeface="+mj-ea"/>
                <a:cs typeface="Euphemia UCAS" charset="0"/>
              </a:rPr>
              <a:t>Pourquoi une démarche qualité en Communauté Française?</a:t>
            </a:r>
          </a:p>
        </p:txBody>
      </p:sp>
      <p:sp>
        <p:nvSpPr>
          <p:cNvPr id="12" name="ZoneTexte 11"/>
          <p:cNvSpPr txBox="1"/>
          <p:nvPr/>
        </p:nvSpPr>
        <p:spPr>
          <a:xfrm>
            <a:off x="330363" y="1262891"/>
            <a:ext cx="11512592" cy="5515356"/>
          </a:xfrm>
          <a:prstGeom prst="rect">
            <a:avLst/>
          </a:prstGeom>
          <a:noFill/>
        </p:spPr>
        <p:txBody>
          <a:bodyPr wrap="square" rtlCol="0">
            <a:spAutoFit/>
          </a:bodyPr>
          <a:lstStyle/>
          <a:p>
            <a:pPr marL="457200" indent="-457200" defTabSz="914400">
              <a:lnSpc>
                <a:spcPct val="90000"/>
              </a:lnSpc>
              <a:spcBef>
                <a:spcPts val="1500"/>
              </a:spcBef>
              <a:buClr>
                <a:schemeClr val="accent1">
                  <a:lumMod val="75000"/>
                </a:schemeClr>
              </a:buClr>
              <a:buSzPct val="100000"/>
              <a:buFont typeface="Wingdings" panose="05000000000000000000" pitchFamily="2" charset="2"/>
              <a:buChar char="ü"/>
            </a:pPr>
            <a:r>
              <a:rPr lang="en-US" altLang="fr-FR" sz="2800" dirty="0">
                <a:solidFill>
                  <a:srgbClr val="000000"/>
                </a:solidFill>
                <a:latin typeface="Euphemia UCAS"/>
              </a:rPr>
              <a:t>Missions de </a:t>
            </a:r>
            <a:r>
              <a:rPr lang="en-US" altLang="fr-FR" sz="2800" dirty="0" err="1">
                <a:solidFill>
                  <a:srgbClr val="000000"/>
                </a:solidFill>
                <a:latin typeface="Euphemia UCAS"/>
              </a:rPr>
              <a:t>l’Agence</a:t>
            </a:r>
            <a:r>
              <a:rPr lang="en-US" altLang="fr-FR" sz="2800" dirty="0">
                <a:solidFill>
                  <a:srgbClr val="000000"/>
                </a:solidFill>
                <a:latin typeface="Euphemia UCAS"/>
              </a:rPr>
              <a:t> (AEQES):</a:t>
            </a:r>
          </a:p>
          <a:p>
            <a:pPr marL="9144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dirty="0" err="1">
                <a:solidFill>
                  <a:srgbClr val="000000"/>
                </a:solidFill>
                <a:latin typeface="Euphemia UCAS"/>
              </a:rPr>
              <a:t>Procéder</a:t>
            </a:r>
            <a:r>
              <a:rPr lang="en-US" altLang="fr-FR" sz="2800" dirty="0">
                <a:solidFill>
                  <a:srgbClr val="000000"/>
                </a:solidFill>
                <a:latin typeface="Euphemia UCAS"/>
              </a:rPr>
              <a:t> à </a:t>
            </a:r>
            <a:r>
              <a:rPr lang="en-US" altLang="fr-FR" sz="2800" dirty="0" err="1">
                <a:solidFill>
                  <a:srgbClr val="000000"/>
                </a:solidFill>
                <a:latin typeface="Euphemia UCAS"/>
              </a:rPr>
              <a:t>l’évaluation</a:t>
            </a:r>
            <a:r>
              <a:rPr lang="en-US" altLang="fr-FR" sz="2800" dirty="0">
                <a:solidFill>
                  <a:srgbClr val="000000"/>
                </a:solidFill>
                <a:latin typeface="Euphemia UCAS"/>
              </a:rPr>
              <a:t> des cursus et des institutions </a:t>
            </a:r>
            <a:r>
              <a:rPr lang="en-US" altLang="fr-FR" sz="2800" dirty="0" err="1">
                <a:solidFill>
                  <a:srgbClr val="000000"/>
                </a:solidFill>
                <a:latin typeface="Euphemia UCAS"/>
              </a:rPr>
              <a:t>en</a:t>
            </a:r>
            <a:r>
              <a:rPr lang="en-US" altLang="fr-FR" sz="2800" dirty="0">
                <a:solidFill>
                  <a:srgbClr val="000000"/>
                </a:solidFill>
                <a:latin typeface="Euphemia UCAS"/>
              </a:rPr>
              <a:t> </a:t>
            </a:r>
            <a:r>
              <a:rPr lang="en-US" altLang="fr-FR" sz="2800" dirty="0" err="1">
                <a:solidFill>
                  <a:srgbClr val="000000"/>
                </a:solidFill>
                <a:latin typeface="Euphemia UCAS"/>
              </a:rPr>
              <a:t>mettant</a:t>
            </a:r>
            <a:r>
              <a:rPr lang="en-US" altLang="fr-FR" sz="2800" dirty="0">
                <a:solidFill>
                  <a:srgbClr val="000000"/>
                </a:solidFill>
                <a:latin typeface="Euphemia UCAS"/>
              </a:rPr>
              <a:t> </a:t>
            </a:r>
            <a:r>
              <a:rPr lang="en-US" altLang="fr-FR" sz="2800" dirty="0" err="1">
                <a:solidFill>
                  <a:srgbClr val="000000"/>
                </a:solidFill>
                <a:latin typeface="Euphemia UCAS"/>
              </a:rPr>
              <a:t>en</a:t>
            </a:r>
            <a:r>
              <a:rPr lang="en-US" altLang="fr-FR" sz="2800" dirty="0">
                <a:solidFill>
                  <a:srgbClr val="000000"/>
                </a:solidFill>
                <a:latin typeface="Euphemia UCAS"/>
              </a:rPr>
              <a:t> </a:t>
            </a:r>
            <a:r>
              <a:rPr lang="en-US" altLang="fr-FR" sz="2800" dirty="0" err="1">
                <a:solidFill>
                  <a:srgbClr val="000000"/>
                </a:solidFill>
                <a:latin typeface="Euphemia UCAS"/>
              </a:rPr>
              <a:t>évidence</a:t>
            </a:r>
            <a:r>
              <a:rPr lang="en-US" altLang="fr-FR" sz="2800" dirty="0">
                <a:solidFill>
                  <a:srgbClr val="000000"/>
                </a:solidFill>
                <a:latin typeface="Euphemia UCAS"/>
              </a:rPr>
              <a:t> les </a:t>
            </a:r>
            <a:r>
              <a:rPr lang="en-US" altLang="fr-FR" sz="2800" dirty="0" err="1">
                <a:solidFill>
                  <a:srgbClr val="000000"/>
                </a:solidFill>
                <a:latin typeface="Euphemia UCAS"/>
              </a:rPr>
              <a:t>bonnes</a:t>
            </a:r>
            <a:r>
              <a:rPr lang="en-US" altLang="fr-FR" sz="2800" dirty="0">
                <a:solidFill>
                  <a:srgbClr val="000000"/>
                </a:solidFill>
                <a:latin typeface="Euphemia UCAS"/>
              </a:rPr>
              <a:t> pratiques, les </a:t>
            </a:r>
            <a:r>
              <a:rPr lang="en-US" altLang="fr-FR" sz="2800" dirty="0" err="1">
                <a:solidFill>
                  <a:srgbClr val="000000"/>
                </a:solidFill>
                <a:latin typeface="Euphemia UCAS"/>
              </a:rPr>
              <a:t>insuffisances</a:t>
            </a:r>
            <a:r>
              <a:rPr lang="en-US" altLang="fr-FR" sz="2800" dirty="0">
                <a:solidFill>
                  <a:srgbClr val="000000"/>
                </a:solidFill>
                <a:latin typeface="Euphemia UCAS"/>
              </a:rPr>
              <a:t> et les </a:t>
            </a:r>
            <a:r>
              <a:rPr lang="en-US" altLang="fr-FR" sz="2800" dirty="0" err="1">
                <a:solidFill>
                  <a:srgbClr val="000000"/>
                </a:solidFill>
                <a:latin typeface="Euphemia UCAS"/>
              </a:rPr>
              <a:t>problèmes</a:t>
            </a:r>
            <a:r>
              <a:rPr lang="en-US" altLang="fr-FR" sz="2800" dirty="0">
                <a:solidFill>
                  <a:srgbClr val="000000"/>
                </a:solidFill>
                <a:latin typeface="Euphemia UCAS"/>
              </a:rPr>
              <a:t> à </a:t>
            </a:r>
            <a:r>
              <a:rPr lang="en-US" altLang="fr-FR" sz="2800" dirty="0" err="1">
                <a:solidFill>
                  <a:srgbClr val="000000"/>
                </a:solidFill>
                <a:latin typeface="Euphemia UCAS"/>
              </a:rPr>
              <a:t>résoudre</a:t>
            </a:r>
            <a:endParaRPr lang="en-US" altLang="fr-FR" sz="2800" dirty="0">
              <a:solidFill>
                <a:srgbClr val="000000"/>
              </a:solidFill>
              <a:latin typeface="Euphemia UCAS"/>
            </a:endParaRPr>
          </a:p>
          <a:p>
            <a:pPr marL="9144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dirty="0" err="1">
                <a:solidFill>
                  <a:srgbClr val="000000"/>
                </a:solidFill>
                <a:latin typeface="Euphemia UCAS"/>
              </a:rPr>
              <a:t>Veiller</a:t>
            </a:r>
            <a:r>
              <a:rPr lang="en-US" altLang="fr-FR" sz="2800" dirty="0">
                <a:solidFill>
                  <a:srgbClr val="000000"/>
                </a:solidFill>
                <a:latin typeface="Euphemia UCAS"/>
              </a:rPr>
              <a:t> à la planification et à la mise </a:t>
            </a:r>
            <a:r>
              <a:rPr lang="en-US" altLang="fr-FR" sz="2800" dirty="0" err="1">
                <a:solidFill>
                  <a:srgbClr val="000000"/>
                </a:solidFill>
                <a:latin typeface="Euphemia UCAS"/>
              </a:rPr>
              <a:t>en</a:t>
            </a:r>
            <a:r>
              <a:rPr lang="en-US" altLang="fr-FR" sz="2800" dirty="0">
                <a:solidFill>
                  <a:srgbClr val="000000"/>
                </a:solidFill>
                <a:latin typeface="Euphemia UCAS"/>
              </a:rPr>
              <a:t> </a:t>
            </a:r>
            <a:r>
              <a:rPr lang="en-US" altLang="fr-FR" sz="2800" dirty="0" err="1">
                <a:solidFill>
                  <a:srgbClr val="000000"/>
                </a:solidFill>
                <a:latin typeface="Euphemia UCAS"/>
              </a:rPr>
              <a:t>œuvre</a:t>
            </a:r>
            <a:r>
              <a:rPr lang="en-US" altLang="fr-FR" sz="2800" dirty="0">
                <a:solidFill>
                  <a:srgbClr val="000000"/>
                </a:solidFill>
                <a:latin typeface="Euphemia UCAS"/>
              </a:rPr>
              <a:t> des </a:t>
            </a:r>
            <a:r>
              <a:rPr lang="en-US" altLang="fr-FR" sz="2800" dirty="0" err="1">
                <a:solidFill>
                  <a:srgbClr val="000000"/>
                </a:solidFill>
                <a:latin typeface="Euphemia UCAS"/>
              </a:rPr>
              <a:t>procédures</a:t>
            </a:r>
            <a:r>
              <a:rPr lang="en-US" altLang="fr-FR" sz="2800" dirty="0">
                <a:solidFill>
                  <a:srgbClr val="000000"/>
                </a:solidFill>
                <a:latin typeface="Euphemia UCAS"/>
              </a:rPr>
              <a:t> </a:t>
            </a:r>
            <a:r>
              <a:rPr lang="en-US" altLang="fr-FR" sz="2800" dirty="0" err="1">
                <a:solidFill>
                  <a:srgbClr val="000000"/>
                </a:solidFill>
                <a:latin typeface="Euphemia UCAS"/>
              </a:rPr>
              <a:t>d’évaluation</a:t>
            </a:r>
            <a:endParaRPr lang="en-US" altLang="fr-FR" sz="2800" dirty="0">
              <a:solidFill>
                <a:srgbClr val="000000"/>
              </a:solidFill>
              <a:latin typeface="Euphemia UCAS"/>
            </a:endParaRPr>
          </a:p>
          <a:p>
            <a:pPr marL="9144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dirty="0" err="1">
                <a:solidFill>
                  <a:srgbClr val="000000"/>
                </a:solidFill>
                <a:latin typeface="Euphemia UCAS"/>
              </a:rPr>
              <a:t>Favoriser</a:t>
            </a:r>
            <a:r>
              <a:rPr lang="en-US" altLang="fr-FR" sz="2800" dirty="0">
                <a:solidFill>
                  <a:srgbClr val="000000"/>
                </a:solidFill>
                <a:latin typeface="Euphemia UCAS"/>
              </a:rPr>
              <a:t> la </a:t>
            </a:r>
            <a:r>
              <a:rPr lang="en-US" altLang="fr-FR" sz="2800" dirty="0" err="1">
                <a:solidFill>
                  <a:srgbClr val="000000"/>
                </a:solidFill>
                <a:latin typeface="Euphemia UCAS"/>
              </a:rPr>
              <a:t>coopération</a:t>
            </a:r>
            <a:r>
              <a:rPr lang="en-US" altLang="fr-FR" sz="2800" dirty="0">
                <a:solidFill>
                  <a:srgbClr val="000000"/>
                </a:solidFill>
                <a:latin typeface="Euphemia UCAS"/>
              </a:rPr>
              <a:t> entre </a:t>
            </a:r>
            <a:r>
              <a:rPr lang="en-US" altLang="fr-FR" sz="2800" dirty="0" err="1">
                <a:solidFill>
                  <a:srgbClr val="000000"/>
                </a:solidFill>
                <a:latin typeface="Euphemia UCAS"/>
              </a:rPr>
              <a:t>toutes</a:t>
            </a:r>
            <a:r>
              <a:rPr lang="en-US" altLang="fr-FR" sz="2800" dirty="0">
                <a:solidFill>
                  <a:srgbClr val="000000"/>
                </a:solidFill>
                <a:latin typeface="Euphemia UCAS"/>
              </a:rPr>
              <a:t> les </a:t>
            </a:r>
            <a:r>
              <a:rPr lang="en-US" altLang="fr-FR" sz="2800" dirty="0" err="1">
                <a:solidFill>
                  <a:srgbClr val="000000"/>
                </a:solidFill>
                <a:latin typeface="Euphemia UCAS"/>
              </a:rPr>
              <a:t>composantes</a:t>
            </a:r>
            <a:r>
              <a:rPr lang="en-US" altLang="fr-FR" sz="2800" dirty="0">
                <a:solidFill>
                  <a:srgbClr val="000000"/>
                </a:solidFill>
                <a:latin typeface="Euphemia UCAS"/>
              </a:rPr>
              <a:t> de </a:t>
            </a:r>
            <a:r>
              <a:rPr lang="en-US" altLang="fr-FR" sz="2800" dirty="0" err="1">
                <a:solidFill>
                  <a:srgbClr val="000000"/>
                </a:solidFill>
                <a:latin typeface="Euphemia UCAS"/>
              </a:rPr>
              <a:t>l’enseignement</a:t>
            </a:r>
            <a:r>
              <a:rPr lang="en-US" altLang="fr-FR" sz="2800" dirty="0">
                <a:solidFill>
                  <a:srgbClr val="000000"/>
                </a:solidFill>
                <a:latin typeface="Euphemia UCAS"/>
              </a:rPr>
              <a:t> </a:t>
            </a:r>
            <a:r>
              <a:rPr lang="en-US" altLang="fr-FR" sz="2800" dirty="0" err="1">
                <a:solidFill>
                  <a:srgbClr val="000000"/>
                </a:solidFill>
                <a:latin typeface="Euphemia UCAS"/>
              </a:rPr>
              <a:t>supérieur</a:t>
            </a:r>
            <a:r>
              <a:rPr lang="en-US" altLang="fr-FR" sz="2800" dirty="0">
                <a:solidFill>
                  <a:srgbClr val="000000"/>
                </a:solidFill>
                <a:latin typeface="Euphemia UCAS"/>
              </a:rPr>
              <a:t> </a:t>
            </a:r>
            <a:r>
              <a:rPr lang="en-US" altLang="fr-FR" sz="2800" dirty="0" err="1">
                <a:solidFill>
                  <a:srgbClr val="000000"/>
                </a:solidFill>
                <a:latin typeface="Euphemia UCAS"/>
              </a:rPr>
              <a:t>afin</a:t>
            </a:r>
            <a:r>
              <a:rPr lang="en-US" altLang="fr-FR" sz="2800" dirty="0">
                <a:solidFill>
                  <a:srgbClr val="000000"/>
                </a:solidFill>
                <a:latin typeface="Euphemia UCAS"/>
              </a:rPr>
              <a:t> </a:t>
            </a:r>
            <a:r>
              <a:rPr lang="en-US" altLang="fr-FR" sz="2800" dirty="0" err="1">
                <a:solidFill>
                  <a:srgbClr val="000000"/>
                </a:solidFill>
                <a:latin typeface="Euphemia UCAS"/>
              </a:rPr>
              <a:t>d’améliorer</a:t>
            </a:r>
            <a:r>
              <a:rPr lang="en-US" altLang="fr-FR" sz="2800" dirty="0">
                <a:solidFill>
                  <a:srgbClr val="000000"/>
                </a:solidFill>
                <a:latin typeface="Euphemia UCAS"/>
              </a:rPr>
              <a:t> la </a:t>
            </a:r>
            <a:r>
              <a:rPr lang="en-US" altLang="fr-FR" sz="2800" dirty="0" err="1">
                <a:solidFill>
                  <a:srgbClr val="000000"/>
                </a:solidFill>
                <a:latin typeface="Euphemia UCAS"/>
              </a:rPr>
              <a:t>qualité</a:t>
            </a:r>
            <a:r>
              <a:rPr lang="en-US" altLang="fr-FR" sz="2800" dirty="0">
                <a:solidFill>
                  <a:srgbClr val="000000"/>
                </a:solidFill>
                <a:latin typeface="Euphemia UCAS"/>
              </a:rPr>
              <a:t> au </a:t>
            </a:r>
            <a:r>
              <a:rPr lang="en-US" altLang="fr-FR" sz="2800" dirty="0" err="1">
                <a:solidFill>
                  <a:srgbClr val="000000"/>
                </a:solidFill>
                <a:latin typeface="Euphemia UCAS"/>
              </a:rPr>
              <a:t>niveau</a:t>
            </a:r>
            <a:r>
              <a:rPr lang="en-US" altLang="fr-FR" sz="2800" dirty="0">
                <a:solidFill>
                  <a:srgbClr val="000000"/>
                </a:solidFill>
                <a:latin typeface="Euphemia UCAS"/>
              </a:rPr>
              <a:t> de </a:t>
            </a:r>
            <a:r>
              <a:rPr lang="en-US" altLang="fr-FR" sz="2800" dirty="0" err="1">
                <a:solidFill>
                  <a:srgbClr val="000000"/>
                </a:solidFill>
                <a:latin typeface="Euphemia UCAS"/>
              </a:rPr>
              <a:t>chaque</a:t>
            </a:r>
            <a:r>
              <a:rPr lang="en-US" altLang="fr-FR" sz="2800" dirty="0">
                <a:solidFill>
                  <a:srgbClr val="000000"/>
                </a:solidFill>
                <a:latin typeface="Euphemia UCAS"/>
              </a:rPr>
              <a:t> </a:t>
            </a:r>
            <a:r>
              <a:rPr lang="en-US" altLang="fr-FR" sz="2800" dirty="0" err="1">
                <a:solidFill>
                  <a:srgbClr val="000000"/>
                </a:solidFill>
                <a:latin typeface="Euphemia UCAS"/>
              </a:rPr>
              <a:t>établissement</a:t>
            </a:r>
            <a:endParaRPr lang="en-US" altLang="fr-FR" sz="2800" dirty="0">
              <a:solidFill>
                <a:srgbClr val="000000"/>
              </a:solidFill>
              <a:latin typeface="Euphemia UCAS"/>
            </a:endParaRPr>
          </a:p>
          <a:p>
            <a:pPr marL="914400" lvl="1" indent="-457200" defTabSz="914400">
              <a:lnSpc>
                <a:spcPct val="90000"/>
              </a:lnSpc>
              <a:spcBef>
                <a:spcPts val="1500"/>
              </a:spcBef>
              <a:buClr>
                <a:schemeClr val="accent1">
                  <a:lumMod val="75000"/>
                </a:schemeClr>
              </a:buClr>
              <a:buSzPct val="100000"/>
              <a:buFont typeface="Wingdings" panose="05000000000000000000" pitchFamily="2" charset="2"/>
              <a:buChar char="§"/>
            </a:pPr>
            <a:r>
              <a:rPr lang="en-US" altLang="fr-FR" sz="2800" dirty="0">
                <a:solidFill>
                  <a:srgbClr val="000000"/>
                </a:solidFill>
                <a:latin typeface="Euphemia UCAS"/>
              </a:rPr>
              <a:t>Informer le </a:t>
            </a:r>
            <a:r>
              <a:rPr lang="en-US" altLang="fr-FR" sz="2800" dirty="0" err="1">
                <a:solidFill>
                  <a:srgbClr val="000000"/>
                </a:solidFill>
                <a:latin typeface="Euphemia UCAS"/>
              </a:rPr>
              <a:t>Gouvernement</a:t>
            </a:r>
            <a:r>
              <a:rPr lang="en-US" altLang="fr-FR" sz="2800" dirty="0">
                <a:solidFill>
                  <a:srgbClr val="000000"/>
                </a:solidFill>
                <a:latin typeface="Euphemia UCAS"/>
              </a:rPr>
              <a:t>, les </a:t>
            </a:r>
            <a:r>
              <a:rPr lang="en-US" altLang="fr-FR" sz="2800" dirty="0" err="1">
                <a:solidFill>
                  <a:srgbClr val="000000"/>
                </a:solidFill>
                <a:latin typeface="Euphemia UCAS"/>
              </a:rPr>
              <a:t>acteurs</a:t>
            </a:r>
            <a:r>
              <a:rPr lang="en-US" altLang="fr-FR" sz="2800" dirty="0">
                <a:solidFill>
                  <a:srgbClr val="000000"/>
                </a:solidFill>
                <a:latin typeface="Euphemia UCAS"/>
              </a:rPr>
              <a:t> et les </a:t>
            </a:r>
            <a:r>
              <a:rPr lang="en-US" altLang="fr-FR" sz="2800" dirty="0" err="1">
                <a:solidFill>
                  <a:srgbClr val="000000"/>
                </a:solidFill>
                <a:latin typeface="Euphemia UCAS"/>
              </a:rPr>
              <a:t>bénéficiaires</a:t>
            </a:r>
            <a:r>
              <a:rPr lang="en-US" altLang="fr-FR" sz="2800" dirty="0">
                <a:solidFill>
                  <a:srgbClr val="000000"/>
                </a:solidFill>
                <a:latin typeface="Euphemia UCAS"/>
              </a:rPr>
              <a:t> de </a:t>
            </a:r>
            <a:r>
              <a:rPr lang="en-US" altLang="fr-FR" sz="2800" dirty="0" err="1">
                <a:solidFill>
                  <a:srgbClr val="000000"/>
                </a:solidFill>
                <a:latin typeface="Euphemia UCAS"/>
              </a:rPr>
              <a:t>l’enseignement</a:t>
            </a:r>
            <a:r>
              <a:rPr lang="en-US" altLang="fr-FR" sz="2800" dirty="0">
                <a:solidFill>
                  <a:srgbClr val="000000"/>
                </a:solidFill>
                <a:latin typeface="Euphemia UCAS"/>
              </a:rPr>
              <a:t> </a:t>
            </a:r>
            <a:r>
              <a:rPr lang="en-US" altLang="fr-FR" sz="2800" dirty="0" err="1">
                <a:solidFill>
                  <a:srgbClr val="000000"/>
                </a:solidFill>
                <a:latin typeface="Euphemia UCAS"/>
              </a:rPr>
              <a:t>supérieur</a:t>
            </a:r>
            <a:r>
              <a:rPr lang="en-US" altLang="fr-FR" sz="2800" dirty="0">
                <a:solidFill>
                  <a:srgbClr val="000000"/>
                </a:solidFill>
                <a:latin typeface="Euphemia UCAS"/>
              </a:rPr>
              <a:t> de la </a:t>
            </a:r>
            <a:r>
              <a:rPr lang="en-US" altLang="fr-FR" sz="2800" dirty="0" err="1">
                <a:solidFill>
                  <a:srgbClr val="000000"/>
                </a:solidFill>
                <a:latin typeface="Euphemia UCAS"/>
              </a:rPr>
              <a:t>qualité</a:t>
            </a:r>
            <a:r>
              <a:rPr lang="en-US" altLang="fr-FR" sz="2800" dirty="0">
                <a:solidFill>
                  <a:srgbClr val="000000"/>
                </a:solidFill>
                <a:latin typeface="Euphemia UCAS"/>
              </a:rPr>
              <a:t> de </a:t>
            </a:r>
            <a:r>
              <a:rPr lang="en-US" altLang="fr-FR" sz="2800" dirty="0" err="1">
                <a:solidFill>
                  <a:srgbClr val="000000"/>
                </a:solidFill>
                <a:latin typeface="Euphemia UCAS"/>
              </a:rPr>
              <a:t>l’enseignement</a:t>
            </a:r>
            <a:r>
              <a:rPr lang="en-US" altLang="fr-FR" sz="2800" dirty="0">
                <a:solidFill>
                  <a:srgbClr val="000000"/>
                </a:solidFill>
                <a:latin typeface="Euphemia UCAS"/>
              </a:rPr>
              <a:t> </a:t>
            </a:r>
            <a:r>
              <a:rPr lang="en-US" altLang="fr-FR" sz="2800" dirty="0" err="1">
                <a:solidFill>
                  <a:srgbClr val="000000"/>
                </a:solidFill>
                <a:latin typeface="Euphemia UCAS"/>
              </a:rPr>
              <a:t>supérieur</a:t>
            </a:r>
            <a:r>
              <a:rPr lang="en-US" altLang="fr-FR" sz="2800" dirty="0">
                <a:solidFill>
                  <a:srgbClr val="000000"/>
                </a:solidFill>
                <a:latin typeface="Euphemia UCAS"/>
              </a:rPr>
              <a:t> </a:t>
            </a:r>
            <a:r>
              <a:rPr lang="en-US" altLang="fr-FR" sz="2800" dirty="0" err="1">
                <a:solidFill>
                  <a:srgbClr val="000000"/>
                </a:solidFill>
                <a:latin typeface="Euphemia UCAS"/>
              </a:rPr>
              <a:t>dispensé</a:t>
            </a:r>
            <a:r>
              <a:rPr lang="en-US" altLang="fr-FR" sz="2800" dirty="0">
                <a:solidFill>
                  <a:srgbClr val="000000"/>
                </a:solidFill>
                <a:latin typeface="Euphemia UCAS"/>
              </a:rPr>
              <a:t> </a:t>
            </a:r>
            <a:r>
              <a:rPr lang="en-US" altLang="fr-FR" sz="2800" dirty="0" err="1">
                <a:solidFill>
                  <a:srgbClr val="000000"/>
                </a:solidFill>
                <a:latin typeface="Euphemia UCAS"/>
              </a:rPr>
              <a:t>en</a:t>
            </a:r>
            <a:r>
              <a:rPr lang="en-US" altLang="fr-FR" sz="2800" dirty="0">
                <a:solidFill>
                  <a:srgbClr val="000000"/>
                </a:solidFill>
                <a:latin typeface="Euphemia UCAS"/>
              </a:rPr>
              <a:t> </a:t>
            </a:r>
            <a:r>
              <a:rPr lang="en-US" altLang="fr-FR" sz="2800" dirty="0" err="1">
                <a:solidFill>
                  <a:srgbClr val="000000"/>
                </a:solidFill>
                <a:latin typeface="Euphemia UCAS"/>
              </a:rPr>
              <a:t>Communauté</a:t>
            </a:r>
            <a:r>
              <a:rPr lang="en-US" altLang="fr-FR" sz="2800" dirty="0">
                <a:solidFill>
                  <a:srgbClr val="000000"/>
                </a:solidFill>
                <a:latin typeface="Euphemia UCAS"/>
              </a:rPr>
              <a:t> </a:t>
            </a:r>
            <a:r>
              <a:rPr lang="en-US" altLang="fr-FR" sz="2800" dirty="0" err="1">
                <a:solidFill>
                  <a:srgbClr val="000000"/>
                </a:solidFill>
                <a:latin typeface="Euphemia UCAS"/>
              </a:rPr>
              <a:t>Française</a:t>
            </a:r>
            <a:endParaRPr lang="en-US" altLang="fr-FR" sz="2800" dirty="0">
              <a:solidFill>
                <a:srgbClr val="000000"/>
              </a:solidFill>
              <a:latin typeface="Euphemia UCAS"/>
            </a:endParaRPr>
          </a:p>
        </p:txBody>
      </p:sp>
    </p:spTree>
    <p:extLst>
      <p:ext uri="{BB962C8B-B14F-4D97-AF65-F5344CB8AC3E}">
        <p14:creationId xmlns:p14="http://schemas.microsoft.com/office/powerpoint/2010/main" val="226310959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098" name="Espace réservé du numéro de diapositive 1"/>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6DE4D039-167F-674F-A685-F0F9A3863186}" type="slidenum">
              <a:rPr lang="en-US" altLang="fr-FR" sz="1200">
                <a:solidFill>
                  <a:schemeClr val="tx1">
                    <a:tint val="75000"/>
                  </a:schemeClr>
                </a:solidFill>
                <a:latin typeface="+mn-lt"/>
                <a:ea typeface="+mn-ea"/>
              </a:rPr>
              <a:pPr defTabSz="914400" eaLnBrk="1" hangingPunct="1">
                <a:spcAft>
                  <a:spcPts val="600"/>
                </a:spcAft>
                <a:buSzTx/>
              </a:pPr>
              <a:t>5</a:t>
            </a:fld>
            <a:endParaRPr lang="en-US" altLang="fr-FR" sz="1200">
              <a:solidFill>
                <a:schemeClr val="tx1">
                  <a:tint val="75000"/>
                </a:schemeClr>
              </a:solidFill>
              <a:latin typeface="+mn-lt"/>
              <a:ea typeface="+mn-ea"/>
            </a:endParaRPr>
          </a:p>
        </p:txBody>
      </p:sp>
      <p:sp>
        <p:nvSpPr>
          <p:cNvPr id="75" name="Freeform: Shape 74">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3" name="Diagramme 2"/>
          <p:cNvGraphicFramePr/>
          <p:nvPr>
            <p:extLst>
              <p:ext uri="{D42A27DB-BD31-4B8C-83A1-F6EECF244321}">
                <p14:modId xmlns:p14="http://schemas.microsoft.com/office/powerpoint/2010/main" val="1119569727"/>
              </p:ext>
            </p:extLst>
          </p:nvPr>
        </p:nvGraphicFramePr>
        <p:xfrm>
          <a:off x="2369820" y="0"/>
          <a:ext cx="7452360" cy="7056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2800" b="1" i="0" u="sng" strike="noStrike" kern="1200" cap="none" spc="0" normalizeH="0" baseline="0" noProof="0" dirty="0">
                <a:ln>
                  <a:noFill/>
                </a:ln>
                <a:effectLst/>
                <a:uLnTx/>
                <a:uFillTx/>
                <a:latin typeface="Euphemia UCAS" charset="0"/>
                <a:ea typeface="+mj-ea"/>
                <a:cs typeface="Euphemia UCAS" charset="0"/>
              </a:rPr>
              <a:t>II. Le cycle et les missions</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Tree>
    <p:extLst>
      <p:ext uri="{BB962C8B-B14F-4D97-AF65-F5344CB8AC3E}">
        <p14:creationId xmlns:p14="http://schemas.microsoft.com/office/powerpoint/2010/main" val="1042681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52B501E2-A459-4764-AF79-1E29E86512E3}"/>
              </a:ext>
            </a:extLst>
          </p:cNvPr>
          <p:cNvSpPr>
            <a:spLocks noGrp="1" noChangeArrowheads="1"/>
          </p:cNvSpPr>
          <p:nvPr>
            <p:ph type="title"/>
          </p:nvPr>
        </p:nvSpPr>
        <p:spPr>
          <a:xfrm>
            <a:off x="1981200" y="214313"/>
            <a:ext cx="8229600" cy="1071562"/>
          </a:xfrm>
        </p:spPr>
        <p:txBody>
          <a:bodyPr>
            <a:normAutofit fontScale="90000"/>
          </a:bodyPr>
          <a:lstStyle/>
          <a:p>
            <a:pPr algn="r">
              <a:defRPr/>
            </a:pPr>
            <a:br>
              <a:rPr lang="fr-FR" sz="4000" dirty="0">
                <a:solidFill>
                  <a:srgbClr val="009999"/>
                </a:solidFill>
              </a:rPr>
            </a:br>
            <a:endParaRPr lang="fr-FR" sz="4000" dirty="0">
              <a:solidFill>
                <a:srgbClr val="009999"/>
              </a:solidFill>
            </a:endParaRPr>
          </a:p>
        </p:txBody>
      </p:sp>
      <p:sp>
        <p:nvSpPr>
          <p:cNvPr id="24579" name="Espace réservé du numéro de diapositive 5"/>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spcBef>
                <a:spcPct val="0"/>
              </a:spcBef>
              <a:buClr>
                <a:srgbClr val="5B5249"/>
              </a:buClr>
              <a:buSzPct val="100000"/>
              <a:buFont typeface="Times New Roman" charset="0"/>
              <a:buNone/>
            </a:pPr>
            <a:fld id="{889AF68C-B40F-244F-A6D9-1ED8E5A10085}" type="slidenum">
              <a:rPr lang="fr-FR" altLang="fr-FR" sz="1200">
                <a:solidFill>
                  <a:srgbClr val="045C75"/>
                </a:solidFill>
                <a:latin typeface="Times New Roman" charset="0"/>
                <a:ea typeface="Arial Unicode MS" charset="0"/>
              </a:rPr>
              <a:pPr>
                <a:spcBef>
                  <a:spcPct val="0"/>
                </a:spcBef>
                <a:buClr>
                  <a:srgbClr val="5B5249"/>
                </a:buClr>
                <a:buSzPct val="100000"/>
                <a:buFont typeface="Times New Roman" charset="0"/>
                <a:buNone/>
              </a:pPr>
              <a:t>6</a:t>
            </a:fld>
            <a:endParaRPr lang="fr-FR" altLang="fr-FR" sz="1200">
              <a:solidFill>
                <a:srgbClr val="045C75"/>
              </a:solidFill>
              <a:latin typeface="Times New Roman" charset="0"/>
              <a:ea typeface="Arial Unicode MS" charset="0"/>
            </a:endParaRPr>
          </a:p>
        </p:txBody>
      </p:sp>
      <p:sp>
        <p:nvSpPr>
          <p:cNvPr id="24580" name="Rectangle 223"/>
          <p:cNvSpPr>
            <a:spLocks noChangeArrowheads="1"/>
          </p:cNvSpPr>
          <p:nvPr/>
        </p:nvSpPr>
        <p:spPr bwMode="auto">
          <a:xfrm>
            <a:off x="1847850" y="4365625"/>
            <a:ext cx="7848600" cy="395288"/>
          </a:xfrm>
          <a:prstGeom prst="rect">
            <a:avLst/>
          </a:prstGeom>
          <a:gradFill rotWithShape="1">
            <a:gsLst>
              <a:gs pos="0">
                <a:srgbClr val="D5EA96"/>
              </a:gs>
              <a:gs pos="100000">
                <a:srgbClr val="99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endParaRPr lang="fr-BE" altLang="fr-FR" sz="2400">
              <a:solidFill>
                <a:schemeClr val="bg1"/>
              </a:solidFill>
              <a:latin typeface="Times New Roman" charset="0"/>
            </a:endParaRPr>
          </a:p>
        </p:txBody>
      </p:sp>
      <p:sp>
        <p:nvSpPr>
          <p:cNvPr id="24581" name="AutoShape 225"/>
          <p:cNvSpPr>
            <a:spLocks noChangeArrowheads="1"/>
          </p:cNvSpPr>
          <p:nvPr/>
        </p:nvSpPr>
        <p:spPr bwMode="auto">
          <a:xfrm rot="5400000">
            <a:off x="9678194" y="4239419"/>
            <a:ext cx="755650" cy="719138"/>
          </a:xfrm>
          <a:prstGeom prst="triangle">
            <a:avLst>
              <a:gd name="adj" fmla="val 50000"/>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endParaRPr lang="fr-BE" altLang="fr-FR" sz="2400">
              <a:solidFill>
                <a:schemeClr val="bg1"/>
              </a:solidFill>
              <a:latin typeface="Times New Roman" charset="0"/>
            </a:endParaRPr>
          </a:p>
        </p:txBody>
      </p:sp>
      <p:sp>
        <p:nvSpPr>
          <p:cNvPr id="24582" name="Text Box 226"/>
          <p:cNvSpPr txBox="1">
            <a:spLocks noChangeArrowheads="1"/>
          </p:cNvSpPr>
          <p:nvPr/>
        </p:nvSpPr>
        <p:spPr bwMode="auto">
          <a:xfrm>
            <a:off x="2135189" y="4437063"/>
            <a:ext cx="19081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400" b="1">
                <a:solidFill>
                  <a:srgbClr val="FFFFFF"/>
                </a:solidFill>
                <a:latin typeface="Helvetica" charset="0"/>
              </a:rPr>
              <a:t>PRÉPARATION</a:t>
            </a:r>
            <a:endParaRPr lang="fr-FR" altLang="fr-FR" sz="2400">
              <a:solidFill>
                <a:schemeClr val="bg1"/>
              </a:solidFill>
              <a:latin typeface="Times New Roman" charset="0"/>
            </a:endParaRPr>
          </a:p>
        </p:txBody>
      </p:sp>
      <p:sp>
        <p:nvSpPr>
          <p:cNvPr id="24583" name="Text Box 227"/>
          <p:cNvSpPr txBox="1">
            <a:spLocks noChangeArrowheads="1"/>
          </p:cNvSpPr>
          <p:nvPr/>
        </p:nvSpPr>
        <p:spPr bwMode="auto">
          <a:xfrm>
            <a:off x="4583113" y="4437064"/>
            <a:ext cx="755650"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400" b="1">
                <a:solidFill>
                  <a:srgbClr val="FFFFFF"/>
                </a:solidFill>
                <a:latin typeface="Helvetica" charset="0"/>
              </a:rPr>
              <a:t>VISITE</a:t>
            </a:r>
            <a:endParaRPr lang="fr-FR" altLang="fr-FR" sz="2400">
              <a:solidFill>
                <a:schemeClr val="bg1"/>
              </a:solidFill>
              <a:latin typeface="Times New Roman" charset="0"/>
            </a:endParaRPr>
          </a:p>
        </p:txBody>
      </p:sp>
      <p:sp>
        <p:nvSpPr>
          <p:cNvPr id="24584" name="Text Box 228"/>
          <p:cNvSpPr txBox="1">
            <a:spLocks noChangeArrowheads="1"/>
          </p:cNvSpPr>
          <p:nvPr/>
        </p:nvSpPr>
        <p:spPr bwMode="auto">
          <a:xfrm>
            <a:off x="5880101" y="4437064"/>
            <a:ext cx="190817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400" b="1">
                <a:solidFill>
                  <a:srgbClr val="FFFFFF"/>
                </a:solidFill>
                <a:latin typeface="Helvetica" charset="0"/>
              </a:rPr>
              <a:t>RESTITUTION</a:t>
            </a:r>
            <a:endParaRPr lang="fr-FR" altLang="fr-FR" sz="2400">
              <a:solidFill>
                <a:schemeClr val="bg1"/>
              </a:solidFill>
              <a:latin typeface="Times New Roman" charset="0"/>
            </a:endParaRPr>
          </a:p>
        </p:txBody>
      </p:sp>
      <p:sp>
        <p:nvSpPr>
          <p:cNvPr id="24585" name="Text Box 229"/>
          <p:cNvSpPr txBox="1">
            <a:spLocks noChangeArrowheads="1"/>
          </p:cNvSpPr>
          <p:nvPr/>
        </p:nvSpPr>
        <p:spPr bwMode="auto">
          <a:xfrm>
            <a:off x="8256589" y="4437064"/>
            <a:ext cx="190817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400" b="1">
                <a:solidFill>
                  <a:srgbClr val="FFFFFF"/>
                </a:solidFill>
                <a:latin typeface="Helvetica" charset="0"/>
              </a:rPr>
              <a:t>SUIVI</a:t>
            </a:r>
            <a:endParaRPr lang="fr-FR" altLang="fr-FR" sz="2400">
              <a:solidFill>
                <a:schemeClr val="bg1"/>
              </a:solidFill>
              <a:latin typeface="Times New Roman" charset="0"/>
            </a:endParaRPr>
          </a:p>
        </p:txBody>
      </p:sp>
      <p:sp>
        <p:nvSpPr>
          <p:cNvPr id="24586" name="AutoShape 231"/>
          <p:cNvSpPr>
            <a:spLocks/>
          </p:cNvSpPr>
          <p:nvPr/>
        </p:nvSpPr>
        <p:spPr bwMode="auto">
          <a:xfrm>
            <a:off x="1919287" y="3241532"/>
            <a:ext cx="971549" cy="1072356"/>
          </a:xfrm>
          <a:prstGeom prst="borderCallout2">
            <a:avLst>
              <a:gd name="adj1" fmla="val 12699"/>
              <a:gd name="adj2" fmla="val 108333"/>
              <a:gd name="adj3" fmla="val 12699"/>
              <a:gd name="adj4" fmla="val 124134"/>
              <a:gd name="adj5" fmla="val 111463"/>
              <a:gd name="adj6" fmla="val 125176"/>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100" dirty="0">
                <a:solidFill>
                  <a:srgbClr val="FF0000"/>
                </a:solidFill>
                <a:latin typeface="Helvetica" charset="0"/>
              </a:rPr>
              <a:t>Rédaction</a:t>
            </a:r>
            <a:r>
              <a:rPr lang="fr-BE" altLang="fr-FR" sz="1100" dirty="0">
                <a:solidFill>
                  <a:srgbClr val="000000"/>
                </a:solidFill>
                <a:latin typeface="Helvetica" charset="0"/>
              </a:rPr>
              <a:t> et </a:t>
            </a:r>
            <a:r>
              <a:rPr lang="fr-BE" altLang="fr-FR" sz="1100" dirty="0">
                <a:solidFill>
                  <a:srgbClr val="FF0000"/>
                </a:solidFill>
                <a:latin typeface="Helvetica" charset="0"/>
              </a:rPr>
              <a:t>remise</a:t>
            </a:r>
            <a:r>
              <a:rPr lang="fr-BE" altLang="fr-FR" sz="1100" dirty="0">
                <a:solidFill>
                  <a:srgbClr val="000000"/>
                </a:solidFill>
                <a:latin typeface="Helvetica" charset="0"/>
              </a:rPr>
              <a:t> du </a:t>
            </a:r>
          </a:p>
          <a:p>
            <a:pPr algn="ctr" eaLnBrk="1" hangingPunct="1">
              <a:spcBef>
                <a:spcPct val="0"/>
              </a:spcBef>
              <a:buClr>
                <a:srgbClr val="5B5249"/>
              </a:buClr>
              <a:buSzPct val="100000"/>
              <a:buFont typeface="Times New Roman" charset="0"/>
              <a:buNone/>
            </a:pPr>
            <a:r>
              <a:rPr lang="fr-BE" altLang="fr-FR" sz="1100" dirty="0">
                <a:solidFill>
                  <a:srgbClr val="00B0F0"/>
                </a:solidFill>
                <a:latin typeface="Helvetica" charset="0"/>
              </a:rPr>
              <a:t>Dossier d’avancement (DA) </a:t>
            </a:r>
            <a:endParaRPr lang="fr-FR" altLang="fr-FR" sz="2400" dirty="0">
              <a:solidFill>
                <a:srgbClr val="00B0F0"/>
              </a:solidFill>
              <a:latin typeface="Times New Roman" charset="0"/>
            </a:endParaRPr>
          </a:p>
        </p:txBody>
      </p:sp>
      <p:sp>
        <p:nvSpPr>
          <p:cNvPr id="24591" name="Text Box 236"/>
          <p:cNvSpPr txBox="1">
            <a:spLocks noChangeArrowheads="1"/>
          </p:cNvSpPr>
          <p:nvPr/>
        </p:nvSpPr>
        <p:spPr bwMode="auto">
          <a:xfrm>
            <a:off x="2208213" y="3068639"/>
            <a:ext cx="215900" cy="17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200" b="1">
                <a:solidFill>
                  <a:srgbClr val="FFFFFF"/>
                </a:solidFill>
                <a:latin typeface="Helvetica" charset="0"/>
              </a:rPr>
              <a:t>1</a:t>
            </a:r>
            <a:endParaRPr lang="fr-FR" altLang="fr-FR" sz="2400">
              <a:solidFill>
                <a:schemeClr val="bg1"/>
              </a:solidFill>
              <a:latin typeface="Times New Roman" charset="0"/>
            </a:endParaRPr>
          </a:p>
        </p:txBody>
      </p:sp>
      <p:sp>
        <p:nvSpPr>
          <p:cNvPr id="24595" name="AutoShape 241"/>
          <p:cNvSpPr>
            <a:spLocks/>
          </p:cNvSpPr>
          <p:nvPr/>
        </p:nvSpPr>
        <p:spPr bwMode="auto">
          <a:xfrm>
            <a:off x="5519738" y="3284539"/>
            <a:ext cx="971550" cy="720725"/>
          </a:xfrm>
          <a:prstGeom prst="borderCallout2">
            <a:avLst>
              <a:gd name="adj1" fmla="val 19843"/>
              <a:gd name="adj2" fmla="val 107838"/>
              <a:gd name="adj3" fmla="val 19843"/>
              <a:gd name="adj4" fmla="val 107838"/>
              <a:gd name="adj5" fmla="val 186454"/>
              <a:gd name="adj6" fmla="val 108120"/>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100">
                <a:solidFill>
                  <a:srgbClr val="FF0000"/>
                </a:solidFill>
                <a:latin typeface="Helvetica" charset="0"/>
              </a:rPr>
              <a:t>Rédaction</a:t>
            </a:r>
            <a:r>
              <a:rPr lang="fr-BE" altLang="fr-FR" sz="1100">
                <a:solidFill>
                  <a:srgbClr val="000000"/>
                </a:solidFill>
                <a:latin typeface="Helvetica" charset="0"/>
              </a:rPr>
              <a:t> du </a:t>
            </a:r>
            <a:r>
              <a:rPr lang="fr-BE" altLang="fr-FR" sz="1100">
                <a:solidFill>
                  <a:srgbClr val="00B0F0"/>
                </a:solidFill>
                <a:latin typeface="Helvetica" charset="0"/>
              </a:rPr>
              <a:t>rapport </a:t>
            </a:r>
          </a:p>
          <a:p>
            <a:pPr algn="ctr" eaLnBrk="1" hangingPunct="1">
              <a:spcBef>
                <a:spcPct val="0"/>
              </a:spcBef>
              <a:buClr>
                <a:srgbClr val="5B5249"/>
              </a:buClr>
              <a:buSzPct val="100000"/>
              <a:buFont typeface="Times New Roman" charset="0"/>
              <a:buNone/>
            </a:pPr>
            <a:r>
              <a:rPr lang="fr-BE" altLang="fr-FR" sz="1100">
                <a:solidFill>
                  <a:srgbClr val="00B0F0"/>
                </a:solidFill>
                <a:latin typeface="Helvetica" charset="0"/>
              </a:rPr>
              <a:t>préliminaire d’évaluation</a:t>
            </a:r>
            <a:endParaRPr lang="fr-FR" altLang="fr-FR" sz="2400">
              <a:solidFill>
                <a:srgbClr val="00B0F0"/>
              </a:solidFill>
              <a:latin typeface="Times New Roman" charset="0"/>
            </a:endParaRPr>
          </a:p>
        </p:txBody>
      </p:sp>
      <p:sp>
        <p:nvSpPr>
          <p:cNvPr id="24596" name="AutoShape 242"/>
          <p:cNvSpPr>
            <a:spLocks/>
          </p:cNvSpPr>
          <p:nvPr/>
        </p:nvSpPr>
        <p:spPr bwMode="auto">
          <a:xfrm>
            <a:off x="6959600" y="2565401"/>
            <a:ext cx="914400" cy="765175"/>
          </a:xfrm>
          <a:prstGeom prst="borderCallout1">
            <a:avLst>
              <a:gd name="adj1" fmla="val 14931"/>
              <a:gd name="adj2" fmla="val -8333"/>
              <a:gd name="adj3" fmla="val 235463"/>
              <a:gd name="adj4" fmla="val -9662"/>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100">
                <a:solidFill>
                  <a:srgbClr val="FF0000"/>
                </a:solidFill>
                <a:latin typeface="Helvetica" charset="0"/>
              </a:rPr>
              <a:t>Rédaction</a:t>
            </a:r>
            <a:r>
              <a:rPr lang="fr-BE" altLang="fr-FR" sz="1100">
                <a:solidFill>
                  <a:srgbClr val="000000"/>
                </a:solidFill>
                <a:latin typeface="Helvetica" charset="0"/>
              </a:rPr>
              <a:t> du </a:t>
            </a:r>
            <a:r>
              <a:rPr lang="fr-BE" altLang="fr-FR" sz="1100">
                <a:solidFill>
                  <a:srgbClr val="00B0F0"/>
                </a:solidFill>
                <a:latin typeface="Helvetica" charset="0"/>
              </a:rPr>
              <a:t>rapport d’évaluation </a:t>
            </a:r>
            <a:r>
              <a:rPr lang="fr-BE" altLang="fr-FR" sz="1100">
                <a:solidFill>
                  <a:srgbClr val="000000"/>
                </a:solidFill>
                <a:latin typeface="Helvetica" charset="0"/>
              </a:rPr>
              <a:t>*</a:t>
            </a:r>
            <a:endParaRPr lang="fr-FR" altLang="fr-FR" sz="2400">
              <a:solidFill>
                <a:schemeClr val="bg1"/>
              </a:solidFill>
              <a:latin typeface="Times New Roman" charset="0"/>
            </a:endParaRPr>
          </a:p>
        </p:txBody>
      </p:sp>
      <p:sp>
        <p:nvSpPr>
          <p:cNvPr id="24597" name="Text Box 243"/>
          <p:cNvSpPr txBox="1">
            <a:spLocks noChangeArrowheads="1"/>
          </p:cNvSpPr>
          <p:nvPr/>
        </p:nvSpPr>
        <p:spPr bwMode="auto">
          <a:xfrm>
            <a:off x="5735638" y="2349500"/>
            <a:ext cx="1223962"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000" dirty="0">
                <a:solidFill>
                  <a:srgbClr val="00B0F0"/>
                </a:solidFill>
                <a:latin typeface="Helvetica" charset="0"/>
              </a:rPr>
              <a:t>Observations</a:t>
            </a:r>
            <a:r>
              <a:rPr lang="fr-BE" altLang="fr-FR" sz="1000" dirty="0">
                <a:solidFill>
                  <a:srgbClr val="000000"/>
                </a:solidFill>
                <a:latin typeface="Helvetica" charset="0"/>
              </a:rPr>
              <a:t> des </a:t>
            </a:r>
          </a:p>
          <a:p>
            <a:pPr algn="ctr" eaLnBrk="1" hangingPunct="1">
              <a:spcBef>
                <a:spcPct val="0"/>
              </a:spcBef>
              <a:buClr>
                <a:srgbClr val="5B5249"/>
              </a:buClr>
              <a:buSzPct val="100000"/>
              <a:buFont typeface="Times New Roman" charset="0"/>
              <a:buNone/>
            </a:pPr>
            <a:r>
              <a:rPr lang="fr-BE" altLang="fr-FR" sz="1000" dirty="0">
                <a:solidFill>
                  <a:srgbClr val="000000"/>
                </a:solidFill>
                <a:latin typeface="Helvetica" charset="0"/>
              </a:rPr>
              <a:t>autorités </a:t>
            </a:r>
          </a:p>
          <a:p>
            <a:pPr algn="ctr" eaLnBrk="1" hangingPunct="1">
              <a:spcBef>
                <a:spcPct val="0"/>
              </a:spcBef>
              <a:buClr>
                <a:srgbClr val="5B5249"/>
              </a:buClr>
              <a:buSzPct val="100000"/>
              <a:buFont typeface="Times New Roman" charset="0"/>
              <a:buNone/>
            </a:pPr>
            <a:r>
              <a:rPr lang="fr-BE" altLang="fr-FR" sz="1000" dirty="0">
                <a:solidFill>
                  <a:srgbClr val="000000"/>
                </a:solidFill>
                <a:latin typeface="Helvetica" charset="0"/>
              </a:rPr>
              <a:t>académiques</a:t>
            </a:r>
            <a:endParaRPr lang="fr-FR" altLang="fr-FR" sz="2400" dirty="0">
              <a:solidFill>
                <a:schemeClr val="bg1"/>
              </a:solidFill>
              <a:latin typeface="Times New Roman" charset="0"/>
            </a:endParaRPr>
          </a:p>
        </p:txBody>
      </p:sp>
      <p:sp>
        <p:nvSpPr>
          <p:cNvPr id="24598" name="AutoShape 244"/>
          <p:cNvSpPr>
            <a:spLocks noChangeArrowheads="1"/>
          </p:cNvSpPr>
          <p:nvPr/>
        </p:nvSpPr>
        <p:spPr bwMode="auto">
          <a:xfrm rot="-2474288">
            <a:off x="6383339" y="2852738"/>
            <a:ext cx="473075" cy="215900"/>
          </a:xfrm>
          <a:prstGeom prst="curvedDownArrow">
            <a:avLst>
              <a:gd name="adj1" fmla="val 43824"/>
              <a:gd name="adj2" fmla="val 87647"/>
              <a:gd name="adj3" fmla="val 33333"/>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endParaRPr lang="fr-BE" altLang="fr-FR" sz="2400">
              <a:solidFill>
                <a:schemeClr val="bg1"/>
              </a:solidFill>
              <a:latin typeface="Times New Roman" charset="0"/>
            </a:endParaRPr>
          </a:p>
        </p:txBody>
      </p:sp>
      <p:sp>
        <p:nvSpPr>
          <p:cNvPr id="24603" name="Text Box 249"/>
          <p:cNvSpPr txBox="1">
            <a:spLocks noChangeArrowheads="1"/>
          </p:cNvSpPr>
          <p:nvPr/>
        </p:nvSpPr>
        <p:spPr bwMode="auto">
          <a:xfrm>
            <a:off x="1847851" y="5084764"/>
            <a:ext cx="40671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Arial" charset="0"/>
              <a:buChar char="•"/>
            </a:pPr>
            <a:r>
              <a:rPr lang="fr-BE" altLang="fr-FR" sz="1000">
                <a:solidFill>
                  <a:srgbClr val="000000"/>
                </a:solidFill>
                <a:latin typeface="Times New Roman" charset="0"/>
              </a:rPr>
              <a:t>publié sur le site </a:t>
            </a:r>
            <a:r>
              <a:rPr lang="fr-BE" altLang="fr-FR" sz="1000">
                <a:solidFill>
                  <a:srgbClr val="000000"/>
                </a:solidFill>
                <a:latin typeface="Times New Roman" charset="0"/>
                <a:hlinkClick r:id="rId3"/>
              </a:rPr>
              <a:t>www.aeqes.be</a:t>
            </a:r>
            <a:endParaRPr lang="fr-BE" altLang="fr-FR" sz="1000">
              <a:solidFill>
                <a:srgbClr val="000000"/>
              </a:solidFill>
              <a:latin typeface="Times New Roman" charset="0"/>
            </a:endParaRPr>
          </a:p>
          <a:p>
            <a:pPr eaLnBrk="1" hangingPunct="1">
              <a:spcBef>
                <a:spcPct val="0"/>
              </a:spcBef>
              <a:buClr>
                <a:srgbClr val="5B5249"/>
              </a:buClr>
              <a:buSzPct val="100000"/>
              <a:buFont typeface="Arial" charset="0"/>
              <a:buChar char="•"/>
            </a:pPr>
            <a:r>
              <a:rPr lang="fr-BE" altLang="fr-FR" sz="1000">
                <a:solidFill>
                  <a:srgbClr val="000000"/>
                </a:solidFill>
                <a:latin typeface="Helvetica" charset="0"/>
              </a:rPr>
              <a:t>**publié sur le site www.hel.be</a:t>
            </a:r>
            <a:endParaRPr lang="fr-BE" altLang="fr-FR" sz="1000">
              <a:solidFill>
                <a:srgbClr val="000000"/>
              </a:solidFill>
              <a:latin typeface="Times New Roman" charset="0"/>
            </a:endParaRPr>
          </a:p>
          <a:p>
            <a:pPr eaLnBrk="1" hangingPunct="1">
              <a:spcBef>
                <a:spcPct val="0"/>
              </a:spcBef>
              <a:buClr>
                <a:srgbClr val="5B5249"/>
              </a:buClr>
              <a:buSzPct val="100000"/>
              <a:buFont typeface="Arial" charset="0"/>
              <a:buChar char="•"/>
            </a:pPr>
            <a:endParaRPr lang="fr-FR" altLang="fr-FR" sz="2400">
              <a:solidFill>
                <a:schemeClr val="bg1"/>
              </a:solidFill>
              <a:latin typeface="Times New Roman" charset="0"/>
            </a:endParaRPr>
          </a:p>
        </p:txBody>
      </p:sp>
      <p:sp>
        <p:nvSpPr>
          <p:cNvPr id="24604" name="AutoShape 250"/>
          <p:cNvSpPr>
            <a:spLocks/>
          </p:cNvSpPr>
          <p:nvPr/>
        </p:nvSpPr>
        <p:spPr bwMode="auto">
          <a:xfrm>
            <a:off x="7535863" y="3429001"/>
            <a:ext cx="914400" cy="798513"/>
          </a:xfrm>
          <a:prstGeom prst="borderCallout2">
            <a:avLst>
              <a:gd name="adj1" fmla="val 14319"/>
              <a:gd name="adj2" fmla="val -8333"/>
              <a:gd name="adj3" fmla="val 14319"/>
              <a:gd name="adj4" fmla="val -18176"/>
              <a:gd name="adj5" fmla="val 118037"/>
              <a:gd name="adj6" fmla="val -28019"/>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100">
                <a:solidFill>
                  <a:srgbClr val="FF0000"/>
                </a:solidFill>
                <a:latin typeface="Helvetica" charset="0"/>
              </a:rPr>
              <a:t>Rédaction</a:t>
            </a:r>
            <a:r>
              <a:rPr lang="fr-BE" altLang="fr-FR" sz="1100">
                <a:solidFill>
                  <a:srgbClr val="000000"/>
                </a:solidFill>
                <a:latin typeface="Helvetica" charset="0"/>
              </a:rPr>
              <a:t> de </a:t>
            </a:r>
            <a:r>
              <a:rPr lang="fr-BE" altLang="fr-FR" sz="1100">
                <a:solidFill>
                  <a:srgbClr val="00B0F0"/>
                </a:solidFill>
                <a:latin typeface="Helvetica" charset="0"/>
              </a:rPr>
              <a:t>l’analyse transversale </a:t>
            </a:r>
            <a:r>
              <a:rPr lang="fr-BE" altLang="fr-FR" sz="1100">
                <a:solidFill>
                  <a:srgbClr val="000000"/>
                </a:solidFill>
                <a:latin typeface="Helvetica" charset="0"/>
              </a:rPr>
              <a:t>des cursus *</a:t>
            </a:r>
            <a:endParaRPr lang="fr-FR" altLang="fr-FR" sz="2400">
              <a:solidFill>
                <a:schemeClr val="bg1"/>
              </a:solidFill>
              <a:latin typeface="Times New Roman" charset="0"/>
            </a:endParaRPr>
          </a:p>
        </p:txBody>
      </p:sp>
      <p:sp>
        <p:nvSpPr>
          <p:cNvPr id="24607" name="AutoShape 253"/>
          <p:cNvSpPr>
            <a:spLocks/>
          </p:cNvSpPr>
          <p:nvPr/>
        </p:nvSpPr>
        <p:spPr bwMode="auto">
          <a:xfrm>
            <a:off x="7967664" y="2060576"/>
            <a:ext cx="1296987" cy="936625"/>
          </a:xfrm>
          <a:prstGeom prst="borderCallout2">
            <a:avLst>
              <a:gd name="adj1" fmla="val 12204"/>
              <a:gd name="adj2" fmla="val 106069"/>
              <a:gd name="adj3" fmla="val 12204"/>
              <a:gd name="adj4" fmla="val 113653"/>
              <a:gd name="adj5" fmla="val 246949"/>
              <a:gd name="adj6" fmla="val 114667"/>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100">
                <a:solidFill>
                  <a:srgbClr val="FF0000"/>
                </a:solidFill>
                <a:latin typeface="Helvetica" charset="0"/>
              </a:rPr>
              <a:t>Remise</a:t>
            </a:r>
            <a:r>
              <a:rPr lang="fr-BE" altLang="fr-FR" sz="1100">
                <a:solidFill>
                  <a:srgbClr val="000000"/>
                </a:solidFill>
                <a:latin typeface="Helvetica" charset="0"/>
              </a:rPr>
              <a:t> à </a:t>
            </a:r>
          </a:p>
          <a:p>
            <a:pPr algn="ctr" eaLnBrk="1" hangingPunct="1">
              <a:spcBef>
                <a:spcPct val="0"/>
              </a:spcBef>
              <a:buClr>
                <a:srgbClr val="5B5249"/>
              </a:buClr>
              <a:buSzPct val="100000"/>
              <a:buFont typeface="Times New Roman" charset="0"/>
              <a:buNone/>
            </a:pPr>
            <a:r>
              <a:rPr lang="fr-BE" altLang="fr-FR" sz="1100">
                <a:solidFill>
                  <a:srgbClr val="000000"/>
                </a:solidFill>
                <a:latin typeface="Helvetica" charset="0"/>
              </a:rPr>
              <a:t>l’Agence du </a:t>
            </a:r>
            <a:r>
              <a:rPr lang="fr-BE" altLang="fr-FR" sz="1100">
                <a:solidFill>
                  <a:srgbClr val="00B0F0"/>
                </a:solidFill>
                <a:latin typeface="Helvetica" charset="0"/>
              </a:rPr>
              <a:t>plan d’action </a:t>
            </a:r>
            <a:r>
              <a:rPr lang="fr-BE" altLang="fr-FR" sz="1100">
                <a:solidFill>
                  <a:srgbClr val="000000"/>
                </a:solidFill>
                <a:latin typeface="Helvetica" charset="0"/>
              </a:rPr>
              <a:t>des </a:t>
            </a:r>
          </a:p>
          <a:p>
            <a:pPr algn="ctr" eaLnBrk="1" hangingPunct="1">
              <a:spcBef>
                <a:spcPct val="0"/>
              </a:spcBef>
              <a:buClr>
                <a:srgbClr val="5B5249"/>
              </a:buClr>
              <a:buSzPct val="100000"/>
              <a:buFont typeface="Times New Roman" charset="0"/>
              <a:buNone/>
            </a:pPr>
            <a:r>
              <a:rPr lang="fr-BE" altLang="fr-FR" sz="1100">
                <a:solidFill>
                  <a:srgbClr val="000000"/>
                </a:solidFill>
                <a:latin typeface="Helvetica" charset="0"/>
              </a:rPr>
              <a:t>recommandations**</a:t>
            </a:r>
            <a:endParaRPr lang="fr-FR" altLang="fr-FR" sz="2400">
              <a:solidFill>
                <a:schemeClr val="bg1"/>
              </a:solidFill>
              <a:latin typeface="Times New Roman" charset="0"/>
            </a:endParaRPr>
          </a:p>
        </p:txBody>
      </p:sp>
      <p:sp>
        <p:nvSpPr>
          <p:cNvPr id="24610" name="Text Box 259"/>
          <p:cNvSpPr txBox="1">
            <a:spLocks noChangeArrowheads="1"/>
          </p:cNvSpPr>
          <p:nvPr/>
        </p:nvSpPr>
        <p:spPr bwMode="auto">
          <a:xfrm>
            <a:off x="1919288" y="4365625"/>
            <a:ext cx="2411412"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endParaRPr lang="fr-FR" altLang="fr-FR" sz="2400">
              <a:solidFill>
                <a:schemeClr val="bg1"/>
              </a:solidFill>
              <a:latin typeface="Times New Roman" charset="0"/>
            </a:endParaRPr>
          </a:p>
        </p:txBody>
      </p:sp>
      <p:sp>
        <p:nvSpPr>
          <p:cNvPr id="24611" name="AutoShape 260"/>
          <p:cNvSpPr>
            <a:spLocks/>
          </p:cNvSpPr>
          <p:nvPr/>
        </p:nvSpPr>
        <p:spPr bwMode="auto">
          <a:xfrm>
            <a:off x="9696451" y="2997201"/>
            <a:ext cx="663575" cy="792163"/>
          </a:xfrm>
          <a:prstGeom prst="borderCallout2">
            <a:avLst>
              <a:gd name="adj1" fmla="val 14431"/>
              <a:gd name="adj2" fmla="val -11481"/>
              <a:gd name="adj3" fmla="val 14431"/>
              <a:gd name="adj4" fmla="val -22009"/>
              <a:gd name="adj5" fmla="val 174347"/>
              <a:gd name="adj6" fmla="val -25597"/>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r>
              <a:rPr lang="fr-BE" altLang="fr-FR" sz="1100">
                <a:solidFill>
                  <a:srgbClr val="FF0000"/>
                </a:solidFill>
                <a:latin typeface="Helvetica" charset="0"/>
              </a:rPr>
              <a:t>Mise en œuvre</a:t>
            </a:r>
            <a:r>
              <a:rPr lang="fr-BE" altLang="fr-FR" sz="1100">
                <a:solidFill>
                  <a:srgbClr val="000000"/>
                </a:solidFill>
                <a:latin typeface="Helvetica" charset="0"/>
              </a:rPr>
              <a:t> du </a:t>
            </a:r>
            <a:r>
              <a:rPr lang="fr-BE" altLang="fr-FR" sz="1100">
                <a:solidFill>
                  <a:srgbClr val="00B0F0"/>
                </a:solidFill>
                <a:latin typeface="Helvetica" charset="0"/>
              </a:rPr>
              <a:t>plan d’action</a:t>
            </a:r>
          </a:p>
          <a:p>
            <a:pPr eaLnBrk="1" hangingPunct="1">
              <a:spcBef>
                <a:spcPct val="0"/>
              </a:spcBef>
              <a:buClr>
                <a:srgbClr val="5B5249"/>
              </a:buClr>
              <a:buSzPct val="100000"/>
              <a:buFont typeface="Times New Roman" charset="0"/>
              <a:buNone/>
            </a:pPr>
            <a:r>
              <a:rPr lang="fr-BE" altLang="fr-FR" sz="2400">
                <a:solidFill>
                  <a:schemeClr val="bg1"/>
                </a:solidFill>
                <a:latin typeface="Times New Roman" charset="0"/>
              </a:rPr>
              <a:t> </a:t>
            </a:r>
            <a:endParaRPr lang="fr-FR" altLang="fr-FR" sz="2400">
              <a:solidFill>
                <a:schemeClr val="bg1"/>
              </a:solidFill>
              <a:latin typeface="Times New Roman" charset="0"/>
            </a:endParaRPr>
          </a:p>
        </p:txBody>
      </p:sp>
      <p:sp>
        <p:nvSpPr>
          <p:cNvPr id="24616" name="Rectangle 347"/>
          <p:cNvSpPr>
            <a:spLocks noChangeArrowheads="1"/>
          </p:cNvSpPr>
          <p:nvPr/>
        </p:nvSpPr>
        <p:spPr bwMode="auto">
          <a:xfrm>
            <a:off x="4511675" y="2349500"/>
            <a:ext cx="971550" cy="16256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eaLnBrk="1" hangingPunct="1">
              <a:spcBef>
                <a:spcPct val="0"/>
              </a:spcBef>
              <a:buClr>
                <a:srgbClr val="5B5249"/>
              </a:buClr>
              <a:buSzPct val="100000"/>
              <a:buFont typeface="Times New Roman" charset="0"/>
              <a:buNone/>
            </a:pPr>
            <a:endParaRPr lang="fr-BE" altLang="fr-FR" sz="2400">
              <a:solidFill>
                <a:schemeClr val="bg1"/>
              </a:solidFill>
              <a:latin typeface="Times New Roman" charset="0"/>
            </a:endParaRPr>
          </a:p>
        </p:txBody>
      </p:sp>
      <p:sp>
        <p:nvSpPr>
          <p:cNvPr id="24617" name="Text Box 348"/>
          <p:cNvSpPr txBox="1">
            <a:spLocks noChangeArrowheads="1"/>
          </p:cNvSpPr>
          <p:nvPr/>
        </p:nvSpPr>
        <p:spPr bwMode="auto">
          <a:xfrm>
            <a:off x="4511676" y="2349501"/>
            <a:ext cx="9366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 tIns="36576" rIns="36576" bIns="36576"/>
          <a:lstStyle>
            <a:lvl1pPr>
              <a:spcBef>
                <a:spcPct val="20000"/>
              </a:spcBef>
              <a:buClr>
                <a:srgbClr val="0BD0D9"/>
              </a:buClr>
              <a:buSzPct val="95000"/>
              <a:buFont typeface="Wingdings 2" charset="2"/>
              <a:buChar char=""/>
              <a:defRPr sz="2600">
                <a:solidFill>
                  <a:schemeClr val="tx1"/>
                </a:solidFill>
                <a:latin typeface="Constantia" charset="0"/>
              </a:defRPr>
            </a:lvl1pPr>
            <a:lvl2pPr marL="742950" indent="-285750">
              <a:spcBef>
                <a:spcPct val="20000"/>
              </a:spcBef>
              <a:buClr>
                <a:schemeClr val="accent1"/>
              </a:buClr>
              <a:buSzPct val="85000"/>
              <a:buFont typeface="Wingdings 2" charset="2"/>
              <a:buChar char=""/>
              <a:defRPr sz="2400">
                <a:solidFill>
                  <a:schemeClr val="tx1"/>
                </a:solidFill>
                <a:latin typeface="Constantia" charset="0"/>
              </a:defRPr>
            </a:lvl2pPr>
            <a:lvl3pPr marL="1143000" indent="-228600">
              <a:spcBef>
                <a:spcPct val="20000"/>
              </a:spcBef>
              <a:buClr>
                <a:schemeClr val="accent2"/>
              </a:buClr>
              <a:buSzPct val="70000"/>
              <a:buFont typeface="Wingdings 2" charset="2"/>
              <a:buChar char=""/>
              <a:defRPr sz="2100">
                <a:solidFill>
                  <a:schemeClr val="tx1"/>
                </a:solidFill>
                <a:latin typeface="Constantia" charset="0"/>
              </a:defRPr>
            </a:lvl3pPr>
            <a:lvl4pPr marL="1600200" indent="-228600">
              <a:spcBef>
                <a:spcPct val="20000"/>
              </a:spcBef>
              <a:buClr>
                <a:srgbClr val="0BD0D9"/>
              </a:buClr>
              <a:buSzPct val="65000"/>
              <a:buFont typeface="Wingdings 2" charset="2"/>
              <a:buChar char=""/>
              <a:defRPr sz="2000">
                <a:solidFill>
                  <a:schemeClr val="tx1"/>
                </a:solidFill>
                <a:latin typeface="Constantia" charset="0"/>
              </a:defRPr>
            </a:lvl4pPr>
            <a:lvl5pPr marL="2057400" indent="-228600">
              <a:spcBef>
                <a:spcPct val="20000"/>
              </a:spcBef>
              <a:buClr>
                <a:srgbClr val="10CF9B"/>
              </a:buClr>
              <a:buSzPct val="65000"/>
              <a:buFont typeface="Wingdings 2" charset="2"/>
              <a:buChar char=""/>
              <a:defRPr sz="2000">
                <a:solidFill>
                  <a:schemeClr val="tx1"/>
                </a:solidFill>
                <a:latin typeface="Constantia" charset="0"/>
              </a:defRPr>
            </a:lvl5pPr>
            <a:lvl6pPr marL="25146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6pPr>
            <a:lvl7pPr marL="29718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7pPr>
            <a:lvl8pPr marL="34290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8pPr>
            <a:lvl9pPr marL="3886200" indent="-228600" defTabSz="449263" eaLnBrk="0" fontAlgn="base" hangingPunct="0">
              <a:spcBef>
                <a:spcPct val="20000"/>
              </a:spcBef>
              <a:spcAft>
                <a:spcPct val="0"/>
              </a:spcAft>
              <a:buClr>
                <a:srgbClr val="10CF9B"/>
              </a:buClr>
              <a:buSzPct val="65000"/>
              <a:buFont typeface="Wingdings 2" charset="2"/>
              <a:buChar char=""/>
              <a:defRPr sz="2000">
                <a:solidFill>
                  <a:schemeClr val="tx1"/>
                </a:solidFill>
                <a:latin typeface="Constantia" charset="0"/>
              </a:defRPr>
            </a:lvl9pPr>
          </a:lstStyle>
          <a:p>
            <a:pPr algn="ctr" eaLnBrk="1" hangingPunct="1">
              <a:spcBef>
                <a:spcPct val="0"/>
              </a:spcBef>
              <a:buClr>
                <a:srgbClr val="5B5249"/>
              </a:buClr>
              <a:buSzPct val="100000"/>
              <a:buFont typeface="Times New Roman" charset="0"/>
              <a:buNone/>
            </a:pPr>
            <a:r>
              <a:rPr lang="fr-BE" altLang="fr-FR" sz="1000">
                <a:solidFill>
                  <a:srgbClr val="FF0000"/>
                </a:solidFill>
                <a:latin typeface="Helvetica" charset="0"/>
              </a:rPr>
              <a:t>Visite</a:t>
            </a:r>
            <a:r>
              <a:rPr lang="fr-BE" altLang="fr-FR" sz="1000">
                <a:solidFill>
                  <a:srgbClr val="000000"/>
                </a:solidFill>
                <a:latin typeface="Helvetica" charset="0"/>
              </a:rPr>
              <a:t> du </a:t>
            </a:r>
          </a:p>
          <a:p>
            <a:pPr algn="ctr" eaLnBrk="1" hangingPunct="1">
              <a:spcBef>
                <a:spcPct val="0"/>
              </a:spcBef>
              <a:buClr>
                <a:srgbClr val="5B5249"/>
              </a:buClr>
              <a:buSzPct val="100000"/>
              <a:buFont typeface="Times New Roman" charset="0"/>
              <a:buNone/>
            </a:pPr>
            <a:r>
              <a:rPr lang="fr-BE" altLang="fr-FR" sz="1000">
                <a:solidFill>
                  <a:srgbClr val="000000"/>
                </a:solidFill>
                <a:latin typeface="Helvetica" charset="0"/>
              </a:rPr>
              <a:t>comité des </a:t>
            </a:r>
          </a:p>
          <a:p>
            <a:pPr algn="ctr" eaLnBrk="1" hangingPunct="1">
              <a:spcBef>
                <a:spcPct val="0"/>
              </a:spcBef>
              <a:buClr>
                <a:srgbClr val="5B5249"/>
              </a:buClr>
              <a:buSzPct val="100000"/>
              <a:buFont typeface="Times New Roman" charset="0"/>
              <a:buNone/>
            </a:pPr>
            <a:r>
              <a:rPr lang="fr-BE" altLang="fr-FR" sz="1000">
                <a:solidFill>
                  <a:srgbClr val="000000"/>
                </a:solidFill>
                <a:latin typeface="Helvetica" charset="0"/>
              </a:rPr>
              <a:t>experts </a:t>
            </a:r>
          </a:p>
          <a:p>
            <a:pPr algn="ctr" eaLnBrk="1" hangingPunct="1">
              <a:spcBef>
                <a:spcPct val="0"/>
              </a:spcBef>
              <a:buClr>
                <a:srgbClr val="5B5249"/>
              </a:buClr>
              <a:buSzPct val="100000"/>
              <a:buFont typeface="Times New Roman" charset="0"/>
              <a:buNone/>
            </a:pPr>
            <a:r>
              <a:rPr lang="fr-BE" altLang="fr-FR" sz="1000">
                <a:solidFill>
                  <a:srgbClr val="000000"/>
                </a:solidFill>
                <a:latin typeface="Helvetica" charset="0"/>
              </a:rPr>
              <a:t>accompagné </a:t>
            </a:r>
          </a:p>
          <a:p>
            <a:pPr algn="ctr" eaLnBrk="1" hangingPunct="1">
              <a:spcBef>
                <a:spcPct val="0"/>
              </a:spcBef>
              <a:buClr>
                <a:srgbClr val="5B5249"/>
              </a:buClr>
              <a:buSzPct val="100000"/>
              <a:buFont typeface="Times New Roman" charset="0"/>
              <a:buNone/>
            </a:pPr>
            <a:r>
              <a:rPr lang="fr-BE" altLang="fr-FR" sz="1000">
                <a:solidFill>
                  <a:srgbClr val="000000"/>
                </a:solidFill>
                <a:latin typeface="Helvetica" charset="0"/>
              </a:rPr>
              <a:t>de la cellule exécutive.</a:t>
            </a:r>
          </a:p>
          <a:p>
            <a:pPr algn="ctr" eaLnBrk="1" hangingPunct="1">
              <a:spcBef>
                <a:spcPct val="0"/>
              </a:spcBef>
              <a:buClr>
                <a:srgbClr val="5B5249"/>
              </a:buClr>
              <a:buSzPct val="100000"/>
              <a:buFont typeface="Times New Roman" charset="0"/>
              <a:buNone/>
            </a:pPr>
            <a:r>
              <a:rPr lang="fr-BE" altLang="fr-FR" sz="1000">
                <a:solidFill>
                  <a:srgbClr val="000000"/>
                </a:solidFill>
                <a:latin typeface="Helvetica" charset="0"/>
              </a:rPr>
              <a:t>Rencontre avec le personnel et les </a:t>
            </a:r>
            <a:r>
              <a:rPr lang="fr-BE" altLang="fr-FR" sz="1000">
                <a:solidFill>
                  <a:srgbClr val="92D050"/>
                </a:solidFill>
                <a:latin typeface="Helvetica" charset="0"/>
              </a:rPr>
              <a:t>étudiants</a:t>
            </a:r>
            <a:r>
              <a:rPr lang="fr-BE" altLang="fr-FR" sz="1000">
                <a:solidFill>
                  <a:srgbClr val="000000"/>
                </a:solidFill>
                <a:latin typeface="Helvetica" charset="0"/>
              </a:rPr>
              <a:t>.</a:t>
            </a:r>
            <a:endParaRPr lang="fr-FR" altLang="fr-FR" sz="2400">
              <a:solidFill>
                <a:schemeClr val="bg1"/>
              </a:solidFill>
              <a:latin typeface="Times New Roman" charset="0"/>
            </a:endParaRPr>
          </a:p>
        </p:txBody>
      </p:sp>
      <p:sp>
        <p:nvSpPr>
          <p:cNvPr id="24618" name="Line 351"/>
          <p:cNvSpPr>
            <a:spLocks noChangeShapeType="1"/>
          </p:cNvSpPr>
          <p:nvPr/>
        </p:nvSpPr>
        <p:spPr bwMode="auto">
          <a:xfrm>
            <a:off x="4943475" y="4005263"/>
            <a:ext cx="0" cy="36036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44"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lvl="0" algn="ctr">
              <a:lnSpc>
                <a:spcPct val="90000"/>
              </a:lnSpc>
              <a:spcBef>
                <a:spcPts val="1500"/>
              </a:spcBef>
              <a:buClr>
                <a:srgbClr val="5B5249"/>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II. Le cycle et les missions</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lang="fr-BE" altLang="fr-FR" sz="3100" dirty="0">
                <a:latin typeface="Euphemia UCAS" charset="0"/>
                <a:cs typeface="Euphemia UCAS" charset="0"/>
              </a:rPr>
              <a:t>Déroulement de l’évaluation du cursus</a:t>
            </a: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Tree>
    <p:extLst>
      <p:ext uri="{BB962C8B-B14F-4D97-AF65-F5344CB8AC3E}">
        <p14:creationId xmlns:p14="http://schemas.microsoft.com/office/powerpoint/2010/main" val="145461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7</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lvl="0" algn="ctr">
              <a:lnSpc>
                <a:spcPct val="90000"/>
              </a:lnSpc>
              <a:spcBef>
                <a:spcPts val="1500"/>
              </a:spcBef>
              <a:buClr>
                <a:srgbClr val="5B5249"/>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II. Le cycle et les missions</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lang="fr-BE" altLang="fr-FR" sz="3100" dirty="0">
                <a:latin typeface="Euphemia UCAS" charset="0"/>
                <a:cs typeface="Euphemia UCAS" charset="0"/>
              </a:rPr>
              <a:t>Déroulement de l’évaluation du cursus </a:t>
            </a:r>
            <a:endParaRPr kumimoji="0" lang="fr-BE" altLang="fr-FR" sz="3100" b="0" i="0" u="none" strike="noStrike" kern="1200" cap="none" spc="0" normalizeH="0" baseline="0" noProof="0" dirty="0">
              <a:ln>
                <a:noFill/>
              </a:ln>
              <a:effectLst/>
              <a:uLnTx/>
              <a:uFillTx/>
              <a:latin typeface="Euphemia UCAS" charset="0"/>
              <a:ea typeface="+mj-ea"/>
              <a:cs typeface="Euphemia UCAS" charset="0"/>
            </a:endParaRPr>
          </a:p>
        </p:txBody>
      </p:sp>
      <p:sp>
        <p:nvSpPr>
          <p:cNvPr id="12" name="ZoneTexte 11"/>
          <p:cNvSpPr txBox="1"/>
          <p:nvPr/>
        </p:nvSpPr>
        <p:spPr>
          <a:xfrm>
            <a:off x="330363" y="1262891"/>
            <a:ext cx="11512592" cy="5262979"/>
          </a:xfrm>
          <a:prstGeom prst="rect">
            <a:avLst/>
          </a:prstGeom>
          <a:noFill/>
        </p:spPr>
        <p:txBody>
          <a:bodyPr wrap="square" rtlCol="0">
            <a:spAutoFit/>
          </a:bodyPr>
          <a:lstStyle/>
          <a:p>
            <a:pPr marL="457200" indent="-457200" fontAlgn="base">
              <a:buClr>
                <a:schemeClr val="accent1">
                  <a:lumMod val="75000"/>
                </a:schemeClr>
              </a:buClr>
              <a:buFont typeface="Wingdings" panose="05000000000000000000" pitchFamily="2" charset="2"/>
              <a:buChar char="ü"/>
            </a:pPr>
            <a:r>
              <a:rPr lang="fr-BE" sz="2800" dirty="0"/>
              <a:t>Évaluation</a:t>
            </a:r>
          </a:p>
          <a:p>
            <a:pPr marL="914400" lvl="1" indent="-457200" fontAlgn="base">
              <a:buClr>
                <a:schemeClr val="accent1">
                  <a:lumMod val="75000"/>
                </a:schemeClr>
              </a:buClr>
              <a:buFont typeface="Wingdings" panose="05000000000000000000" pitchFamily="2" charset="2"/>
              <a:buChar char="§"/>
            </a:pPr>
            <a:r>
              <a:rPr lang="fr-BE" sz="2800" dirty="0"/>
              <a:t>Rédaction d’un </a:t>
            </a:r>
            <a:r>
              <a:rPr lang="fr-BE" sz="2800" i="1" dirty="0"/>
              <a:t>dossier d’avancement </a:t>
            </a:r>
            <a:r>
              <a:rPr lang="fr-BE" sz="2800" b="1" i="1" dirty="0"/>
              <a:t>(DA)</a:t>
            </a:r>
            <a:r>
              <a:rPr lang="fr-BE" sz="2800" dirty="0"/>
              <a:t> réalisé par le </a:t>
            </a:r>
            <a:r>
              <a:rPr lang="fr-BE" sz="2800" dirty="0" err="1"/>
              <a:t>coordonnateru</a:t>
            </a:r>
            <a:r>
              <a:rPr lang="fr-BE" sz="2800" dirty="0"/>
              <a:t> qualité département </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V</a:t>
            </a:r>
            <a:r>
              <a:rPr lang="fr-BE" sz="2800" dirty="0"/>
              <a:t>isite des experts </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R</a:t>
            </a:r>
            <a:r>
              <a:rPr lang="fr-BE" sz="2800" dirty="0"/>
              <a:t>encontre avec les professeurs et étudiants </a:t>
            </a:r>
          </a:p>
          <a:p>
            <a:pPr marL="914400" lvl="1" indent="-457200" fontAlgn="base">
              <a:buClr>
                <a:schemeClr val="accent1">
                  <a:lumMod val="75000"/>
                </a:schemeClr>
              </a:buClr>
              <a:buFont typeface="Wingdings" panose="05000000000000000000" pitchFamily="2" charset="2"/>
              <a:buChar char="§"/>
            </a:pPr>
            <a:r>
              <a:rPr lang="fr-BE" sz="2800" dirty="0"/>
              <a:t>Rédaction d’un </a:t>
            </a:r>
            <a:r>
              <a:rPr lang="fr-BE" sz="2800" i="1" dirty="0"/>
              <a:t>rapport préliminaire d’évaluation </a:t>
            </a:r>
            <a:r>
              <a:rPr lang="fr-BE" sz="2800" dirty="0"/>
              <a:t>par les experts </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O</a:t>
            </a:r>
            <a:r>
              <a:rPr lang="fr-BE" sz="2800" dirty="0"/>
              <a:t>bservations des autorités académiques </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P</a:t>
            </a:r>
            <a:r>
              <a:rPr lang="fr-BE" sz="2800" dirty="0"/>
              <a:t>ublication du </a:t>
            </a:r>
            <a:r>
              <a:rPr lang="fr-BE" sz="2800" i="1" dirty="0"/>
              <a:t>rapport d’évaluation </a:t>
            </a:r>
            <a:r>
              <a:rPr lang="fr-BE" sz="2800" dirty="0"/>
              <a:t>sur le site de l’</a:t>
            </a:r>
            <a:r>
              <a:rPr lang="fr-BE" sz="2800" dirty="0" err="1"/>
              <a:t>Aeqes</a:t>
            </a:r>
            <a:endParaRPr lang="fr-BE" sz="2800" dirty="0"/>
          </a:p>
          <a:p>
            <a:pPr marL="914400" lvl="1" indent="-457200" fontAlgn="base">
              <a:buClr>
                <a:schemeClr val="accent1">
                  <a:lumMod val="75000"/>
                </a:schemeClr>
              </a:buClr>
              <a:buFont typeface="Wingdings" panose="05000000000000000000" pitchFamily="2" charset="2"/>
              <a:buChar char="§"/>
            </a:pPr>
            <a:r>
              <a:rPr lang="fr-BE" sz="2800" dirty="0"/>
              <a:t>Rédaction d’une </a:t>
            </a:r>
            <a:r>
              <a:rPr lang="fr-BE" sz="2800" i="1" dirty="0"/>
              <a:t>analyse transversale </a:t>
            </a:r>
            <a:r>
              <a:rPr lang="fr-BE" sz="2800" dirty="0"/>
              <a:t>cursus</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P</a:t>
            </a:r>
            <a:r>
              <a:rPr lang="fr-BE" sz="2800" dirty="0"/>
              <a:t>ublication sur le site de l’</a:t>
            </a:r>
            <a:r>
              <a:rPr lang="fr-BE" sz="2800" dirty="0" err="1"/>
              <a:t>Aeqes</a:t>
            </a:r>
            <a:endParaRPr lang="fr-BE" sz="2800" dirty="0"/>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R</a:t>
            </a:r>
            <a:r>
              <a:rPr lang="fr-BE" sz="2800" dirty="0"/>
              <a:t>emise à l’Agence du </a:t>
            </a:r>
            <a:r>
              <a:rPr lang="fr-BE" sz="2800" i="1" dirty="0"/>
              <a:t>plan d’action </a:t>
            </a:r>
            <a:r>
              <a:rPr lang="fr-BE" sz="2800" dirty="0"/>
              <a:t>publié sur le site de la Hel</a:t>
            </a:r>
          </a:p>
          <a:p>
            <a:pPr marL="914400" lvl="1" indent="-457200" fontAlgn="base">
              <a:buClr>
                <a:schemeClr val="accent1">
                  <a:lumMod val="75000"/>
                </a:schemeClr>
              </a:buClr>
              <a:buFont typeface="Wingdings" panose="05000000000000000000" pitchFamily="2" charset="2"/>
              <a:buChar char="§"/>
            </a:pPr>
            <a:r>
              <a:rPr lang="fr-BE" sz="2800" dirty="0">
                <a:sym typeface="Wingdings" panose="05000000000000000000" pitchFamily="2" charset="2"/>
              </a:rPr>
              <a:t>M</a:t>
            </a:r>
            <a:r>
              <a:rPr lang="fr-BE" sz="2800" dirty="0"/>
              <a:t>ise en œuvre du plan d’action</a:t>
            </a:r>
          </a:p>
        </p:txBody>
      </p:sp>
    </p:spTree>
    <p:extLst>
      <p:ext uri="{BB962C8B-B14F-4D97-AF65-F5344CB8AC3E}">
        <p14:creationId xmlns:p14="http://schemas.microsoft.com/office/powerpoint/2010/main" val="11625534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8</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II. Le cycle et les missions</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kumimoji="0" lang="fr-BE" altLang="fr-FR" sz="3100" b="0" i="0" u="none" strike="noStrike" kern="1200" cap="none" spc="0" normalizeH="0" baseline="0" noProof="0" dirty="0" err="1">
                <a:ln>
                  <a:noFill/>
                </a:ln>
                <a:effectLst/>
                <a:uLnTx/>
                <a:uFillTx/>
                <a:latin typeface="Euphemia UCAS" charset="0"/>
                <a:ea typeface="+mj-ea"/>
                <a:cs typeface="Euphemia UCAS" charset="0"/>
              </a:rPr>
              <a:t>Missions</a:t>
            </a:r>
            <a:r>
              <a:rPr kumimoji="0" lang="fr-BE" altLang="fr-FR" sz="3100" b="0" i="0" u="none" strike="noStrike" kern="1200" cap="none" spc="0" normalizeH="0" baseline="0" noProof="0" dirty="0">
                <a:ln>
                  <a:noFill/>
                </a:ln>
                <a:effectLst/>
                <a:uLnTx/>
                <a:uFillTx/>
                <a:latin typeface="Euphemia UCAS" charset="0"/>
                <a:ea typeface="+mj-ea"/>
                <a:cs typeface="Euphemia UCAS" charset="0"/>
              </a:rPr>
              <a:t> des établissements et des directions en particulier</a:t>
            </a:r>
          </a:p>
        </p:txBody>
      </p:sp>
      <p:sp>
        <p:nvSpPr>
          <p:cNvPr id="12" name="ZoneTexte 11"/>
          <p:cNvSpPr txBox="1"/>
          <p:nvPr/>
        </p:nvSpPr>
        <p:spPr>
          <a:xfrm>
            <a:off x="330363" y="1262891"/>
            <a:ext cx="11512592" cy="2769989"/>
          </a:xfrm>
          <a:prstGeom prst="rect">
            <a:avLst/>
          </a:prstGeom>
          <a:noFill/>
        </p:spPr>
        <p:txBody>
          <a:bodyPr wrap="square" rtlCol="0">
            <a:spAutoFit/>
          </a:bodyPr>
          <a:lstStyle/>
          <a:p>
            <a:pPr marL="571500" indent="-457200" defTabSz="914400">
              <a:lnSpc>
                <a:spcPct val="90000"/>
              </a:lnSpc>
              <a:spcBef>
                <a:spcPts val="1200"/>
              </a:spcBef>
              <a:buClr>
                <a:schemeClr val="accent1">
                  <a:lumMod val="75000"/>
                </a:schemeClr>
              </a:buClr>
              <a:buSzPct val="100000"/>
              <a:buFont typeface="Wingdings" panose="05000000000000000000" pitchFamily="2" charset="2"/>
              <a:buChar char="ü"/>
            </a:pPr>
            <a:r>
              <a:rPr lang="en-US" altLang="fr-FR" sz="3200" dirty="0" err="1">
                <a:solidFill>
                  <a:srgbClr val="000000"/>
                </a:solidFill>
              </a:rPr>
              <a:t>Soutenir</a:t>
            </a:r>
            <a:r>
              <a:rPr lang="en-US" altLang="fr-FR" sz="3200" dirty="0">
                <a:solidFill>
                  <a:srgbClr val="000000"/>
                </a:solidFill>
              </a:rPr>
              <a:t> le </a:t>
            </a:r>
            <a:r>
              <a:rPr lang="en-US" altLang="fr-FR" sz="3200" dirty="0" err="1">
                <a:solidFill>
                  <a:srgbClr val="000000"/>
                </a:solidFill>
              </a:rPr>
              <a:t>coordonnateur</a:t>
            </a:r>
            <a:r>
              <a:rPr lang="en-US" altLang="fr-FR" sz="3200" dirty="0">
                <a:solidFill>
                  <a:srgbClr val="000000"/>
                </a:solidFill>
              </a:rPr>
              <a:t> </a:t>
            </a:r>
            <a:r>
              <a:rPr lang="en-US" altLang="fr-FR" sz="3200" dirty="0" err="1">
                <a:solidFill>
                  <a:srgbClr val="000000"/>
                </a:solidFill>
              </a:rPr>
              <a:t>qualité</a:t>
            </a:r>
            <a:r>
              <a:rPr lang="en-US" altLang="fr-FR" sz="3200" dirty="0">
                <a:solidFill>
                  <a:srgbClr val="000000"/>
                </a:solidFill>
              </a:rPr>
              <a:t> </a:t>
            </a:r>
            <a:r>
              <a:rPr lang="en-US" altLang="fr-FR" sz="3200" dirty="0" err="1">
                <a:solidFill>
                  <a:srgbClr val="000000"/>
                </a:solidFill>
              </a:rPr>
              <a:t>département</a:t>
            </a:r>
            <a:r>
              <a:rPr lang="en-US" altLang="fr-FR" sz="3200" dirty="0">
                <a:solidFill>
                  <a:srgbClr val="000000"/>
                </a:solidFill>
              </a:rPr>
              <a:t> dans </a:t>
            </a:r>
            <a:r>
              <a:rPr lang="en-US" altLang="fr-FR" sz="3200" dirty="0" err="1">
                <a:solidFill>
                  <a:srgbClr val="000000"/>
                </a:solidFill>
              </a:rPr>
              <a:t>ses</a:t>
            </a:r>
            <a:r>
              <a:rPr lang="en-US" altLang="fr-FR" sz="3200" dirty="0">
                <a:solidFill>
                  <a:srgbClr val="000000"/>
                </a:solidFill>
              </a:rPr>
              <a:t> démarches et assurer la transparence de </a:t>
            </a:r>
            <a:r>
              <a:rPr lang="en-US" altLang="fr-FR" sz="3200" dirty="0" err="1">
                <a:solidFill>
                  <a:srgbClr val="000000"/>
                </a:solidFill>
              </a:rPr>
              <a:t>ses</a:t>
            </a:r>
            <a:r>
              <a:rPr lang="en-US" altLang="fr-FR" sz="3200" dirty="0">
                <a:solidFill>
                  <a:srgbClr val="000000"/>
                </a:solidFill>
              </a:rPr>
              <a:t> initiatives</a:t>
            </a:r>
          </a:p>
          <a:p>
            <a:pPr marL="571500" indent="-457200" defTabSz="914400">
              <a:lnSpc>
                <a:spcPct val="90000"/>
              </a:lnSpc>
              <a:spcBef>
                <a:spcPts val="1200"/>
              </a:spcBef>
              <a:buClr>
                <a:schemeClr val="accent1">
                  <a:lumMod val="75000"/>
                </a:schemeClr>
              </a:buClr>
              <a:buSzPct val="100000"/>
              <a:buFont typeface="Wingdings" panose="05000000000000000000" pitchFamily="2" charset="2"/>
              <a:buChar char="ü"/>
            </a:pPr>
            <a:r>
              <a:rPr lang="en-US" altLang="fr-FR" sz="3200" dirty="0" err="1">
                <a:solidFill>
                  <a:srgbClr val="000000"/>
                </a:solidFill>
              </a:rPr>
              <a:t>Servir</a:t>
            </a:r>
            <a:r>
              <a:rPr lang="en-US" altLang="fr-FR" sz="3200" dirty="0">
                <a:solidFill>
                  <a:srgbClr val="000000"/>
                </a:solidFill>
              </a:rPr>
              <a:t> de </a:t>
            </a:r>
            <a:r>
              <a:rPr lang="en-US" altLang="fr-FR" sz="3200" dirty="0" err="1">
                <a:solidFill>
                  <a:srgbClr val="000000"/>
                </a:solidFill>
              </a:rPr>
              <a:t>relais</a:t>
            </a:r>
            <a:r>
              <a:rPr lang="en-US" altLang="fr-FR" sz="3200" dirty="0">
                <a:solidFill>
                  <a:srgbClr val="000000"/>
                </a:solidFill>
              </a:rPr>
              <a:t> </a:t>
            </a:r>
            <a:r>
              <a:rPr lang="en-US" altLang="fr-FR" sz="3200" dirty="0" err="1">
                <a:solidFill>
                  <a:srgbClr val="000000"/>
                </a:solidFill>
              </a:rPr>
              <a:t>vers</a:t>
            </a:r>
            <a:r>
              <a:rPr lang="en-US" altLang="fr-FR" sz="3200" dirty="0">
                <a:solidFill>
                  <a:srgbClr val="000000"/>
                </a:solidFill>
              </a:rPr>
              <a:t> le </a:t>
            </a:r>
            <a:r>
              <a:rPr lang="en-US" altLang="fr-FR" sz="3200" dirty="0" err="1">
                <a:solidFill>
                  <a:srgbClr val="000000"/>
                </a:solidFill>
              </a:rPr>
              <a:t>pouvoir</a:t>
            </a:r>
            <a:r>
              <a:rPr lang="en-US" altLang="fr-FR" sz="3200" dirty="0">
                <a:solidFill>
                  <a:srgbClr val="000000"/>
                </a:solidFill>
              </a:rPr>
              <a:t> </a:t>
            </a:r>
            <a:r>
              <a:rPr lang="en-US" altLang="fr-FR" sz="3200" dirty="0" err="1">
                <a:solidFill>
                  <a:srgbClr val="000000"/>
                </a:solidFill>
              </a:rPr>
              <a:t>organisateur</a:t>
            </a:r>
            <a:r>
              <a:rPr lang="en-US" altLang="fr-FR" sz="3200" dirty="0">
                <a:solidFill>
                  <a:srgbClr val="000000"/>
                </a:solidFill>
              </a:rPr>
              <a:t> (PO)</a:t>
            </a:r>
          </a:p>
          <a:p>
            <a:pPr marL="571500" indent="-457200" defTabSz="914400">
              <a:lnSpc>
                <a:spcPct val="90000"/>
              </a:lnSpc>
              <a:spcBef>
                <a:spcPts val="1200"/>
              </a:spcBef>
              <a:buClr>
                <a:schemeClr val="accent1">
                  <a:lumMod val="75000"/>
                </a:schemeClr>
              </a:buClr>
              <a:buSzPct val="100000"/>
              <a:buFont typeface="Wingdings" panose="05000000000000000000" pitchFamily="2" charset="2"/>
              <a:buChar char="ü"/>
            </a:pPr>
            <a:r>
              <a:rPr lang="en-US" altLang="fr-FR" sz="3200" dirty="0">
                <a:solidFill>
                  <a:srgbClr val="000000"/>
                </a:solidFill>
              </a:rPr>
              <a:t>Assurer le </a:t>
            </a:r>
            <a:r>
              <a:rPr lang="en-US" altLang="fr-FR" sz="3200" dirty="0" err="1">
                <a:solidFill>
                  <a:srgbClr val="000000"/>
                </a:solidFill>
              </a:rPr>
              <a:t>suivi</a:t>
            </a:r>
            <a:r>
              <a:rPr lang="en-US" altLang="fr-FR" sz="3200" dirty="0">
                <a:solidFill>
                  <a:srgbClr val="000000"/>
                </a:solidFill>
              </a:rPr>
              <a:t> des actions reprises dans le plan </a:t>
            </a:r>
            <a:r>
              <a:rPr lang="en-US" altLang="fr-FR" sz="3200" dirty="0" err="1">
                <a:solidFill>
                  <a:srgbClr val="000000"/>
                </a:solidFill>
              </a:rPr>
              <a:t>d’action</a:t>
            </a:r>
            <a:endParaRPr lang="en-US" altLang="fr-FR" sz="3200" dirty="0">
              <a:solidFill>
                <a:srgbClr val="000000"/>
              </a:solidFill>
            </a:endParaRPr>
          </a:p>
          <a:p>
            <a:pPr marL="571500" indent="-457200" defTabSz="914400">
              <a:lnSpc>
                <a:spcPct val="90000"/>
              </a:lnSpc>
              <a:spcBef>
                <a:spcPts val="1200"/>
              </a:spcBef>
              <a:buClr>
                <a:schemeClr val="accent1">
                  <a:lumMod val="75000"/>
                </a:schemeClr>
              </a:buClr>
              <a:buSzPct val="100000"/>
              <a:buFont typeface="Wingdings" panose="05000000000000000000" pitchFamily="2" charset="2"/>
              <a:buChar char="ü"/>
            </a:pPr>
            <a:r>
              <a:rPr lang="en-US" altLang="fr-FR" sz="3200" dirty="0" err="1">
                <a:solidFill>
                  <a:srgbClr val="000000"/>
                </a:solidFill>
              </a:rPr>
              <a:t>Pérenniser</a:t>
            </a:r>
            <a:r>
              <a:rPr lang="en-US" altLang="fr-FR" sz="3200" dirty="0">
                <a:solidFill>
                  <a:srgbClr val="000000"/>
                </a:solidFill>
              </a:rPr>
              <a:t> les forces, </a:t>
            </a:r>
            <a:r>
              <a:rPr lang="en-US" altLang="fr-FR" sz="3200" dirty="0" err="1">
                <a:solidFill>
                  <a:srgbClr val="000000"/>
                </a:solidFill>
              </a:rPr>
              <a:t>remédier</a:t>
            </a:r>
            <a:r>
              <a:rPr lang="en-US" altLang="fr-FR" sz="3200" dirty="0">
                <a:solidFill>
                  <a:srgbClr val="000000"/>
                </a:solidFill>
              </a:rPr>
              <a:t> aux </a:t>
            </a:r>
            <a:r>
              <a:rPr lang="en-US" altLang="fr-FR" sz="3200" dirty="0" err="1">
                <a:solidFill>
                  <a:srgbClr val="000000"/>
                </a:solidFill>
              </a:rPr>
              <a:t>faiblesses</a:t>
            </a:r>
            <a:r>
              <a:rPr lang="en-US" altLang="fr-FR" sz="3200" dirty="0">
                <a:solidFill>
                  <a:srgbClr val="000000"/>
                </a:solidFill>
              </a:rPr>
              <a:t>, …</a:t>
            </a:r>
          </a:p>
        </p:txBody>
      </p:sp>
    </p:spTree>
    <p:extLst>
      <p:ext uri="{BB962C8B-B14F-4D97-AF65-F5344CB8AC3E}">
        <p14:creationId xmlns:p14="http://schemas.microsoft.com/office/powerpoint/2010/main" val="159901695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35555856-9970-4BC3-9AA9-6A917F53A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1" name="Picture 100">
            <a:extLst>
              <a:ext uri="{FF2B5EF4-FFF2-40B4-BE49-F238E27FC236}">
                <a16:creationId xmlns:a16="http://schemas.microsoft.com/office/drawing/2014/main" id="{7F487851-BFAF-46D8-A1ED-50CAD6E46F5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03" name="Freeform 50">
            <a:extLst>
              <a:ext uri="{FF2B5EF4-FFF2-40B4-BE49-F238E27FC236}">
                <a16:creationId xmlns:a16="http://schemas.microsoft.com/office/drawing/2014/main" id="{13722DD7-BA73-4776-93A3-94491FEF72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49" name="Espace réservé du numéro de diapositive 5"/>
          <p:cNvSpPr>
            <a:spLocks noGrp="1"/>
          </p:cNvSpPr>
          <p:nvPr>
            <p:ph type="sldNum" sz="quarter" idx="12"/>
          </p:nvPr>
        </p:nvSpPr>
        <p:spPr bwMode="auto">
          <a:xfrm>
            <a:off x="10825930" y="6223702"/>
            <a:ext cx="570728" cy="31406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defTabSz="914400" eaLnBrk="1" hangingPunct="1">
              <a:spcAft>
                <a:spcPts val="600"/>
              </a:spcAft>
              <a:buSzTx/>
            </a:pPr>
            <a:fld id="{D85DCD26-BE21-FA4C-ADAB-ECA049B5E0E7}" type="slidenum">
              <a:rPr lang="en-US" altLang="fr-FR" sz="1100">
                <a:solidFill>
                  <a:srgbClr val="898989"/>
                </a:solidFill>
                <a:latin typeface="+mn-lt"/>
                <a:ea typeface="+mn-ea"/>
              </a:rPr>
              <a:pPr defTabSz="914400" eaLnBrk="1" hangingPunct="1">
                <a:spcAft>
                  <a:spcPts val="600"/>
                </a:spcAft>
                <a:buSzTx/>
              </a:pPr>
              <a:t>9</a:t>
            </a:fld>
            <a:endParaRPr lang="en-US" altLang="fr-FR" sz="1100">
              <a:solidFill>
                <a:srgbClr val="898989"/>
              </a:solidFill>
              <a:latin typeface="+mn-lt"/>
              <a:ea typeface="+mn-ea"/>
            </a:endParaRPr>
          </a:p>
        </p:txBody>
      </p:sp>
      <p:sp>
        <p:nvSpPr>
          <p:cNvPr id="5123" name="Text Box 2"/>
          <p:cNvSpPr txBox="1">
            <a:spLocks noChangeArrowheads="1"/>
          </p:cNvSpPr>
          <p:nvPr/>
        </p:nvSpPr>
        <p:spPr bwMode="auto">
          <a:xfrm>
            <a:off x="3048000" y="228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a:solidFill>
                  <a:schemeClr val="accent1"/>
                </a:solidFill>
                <a:latin typeface="Times New Roman" charset="0"/>
                <a:ea typeface="MS Gothic" charset="-128"/>
              </a:defRPr>
            </a:lvl1pPr>
            <a:lvl2pPr marL="742950" indent="-285750" eaLnBrk="0" hangingPunct="0">
              <a:defRPr sz="2400">
                <a:solidFill>
                  <a:schemeClr val="accent1"/>
                </a:solidFill>
                <a:latin typeface="Times New Roman" charset="0"/>
                <a:ea typeface="MS Gothic" charset="-128"/>
              </a:defRPr>
            </a:lvl2pPr>
            <a:lvl3pPr marL="1143000" indent="-228600" eaLnBrk="0" hangingPunct="0">
              <a:defRPr sz="2400">
                <a:solidFill>
                  <a:schemeClr val="accent1"/>
                </a:solidFill>
                <a:latin typeface="Times New Roman" charset="0"/>
                <a:ea typeface="MS Gothic" charset="-128"/>
              </a:defRPr>
            </a:lvl3pPr>
            <a:lvl4pPr marL="1600200" indent="-228600" eaLnBrk="0" hangingPunct="0">
              <a:defRPr sz="2400">
                <a:solidFill>
                  <a:schemeClr val="accent1"/>
                </a:solidFill>
                <a:latin typeface="Times New Roman" charset="0"/>
                <a:ea typeface="MS Gothic" charset="-128"/>
              </a:defRPr>
            </a:lvl4pPr>
            <a:lvl5pPr marL="2057400" indent="-228600" eaLnBrk="0" hangingPunct="0">
              <a:defRPr sz="2400">
                <a:solidFill>
                  <a:schemeClr val="accent1"/>
                </a:solidFill>
                <a:latin typeface="Times New Roman" charset="0"/>
                <a:ea typeface="MS Gothic" charset="-128"/>
              </a:defRPr>
            </a:lvl5pPr>
            <a:lvl6pPr marL="2514600" indent="-228600" defTabSz="449263" eaLnBrk="0" fontAlgn="base" hangingPunct="0">
              <a:spcBef>
                <a:spcPct val="0"/>
              </a:spcBef>
              <a:spcAft>
                <a:spcPct val="0"/>
              </a:spcAft>
              <a:defRPr sz="2400">
                <a:solidFill>
                  <a:schemeClr val="accent1"/>
                </a:solidFill>
                <a:latin typeface="Times New Roman" charset="0"/>
                <a:ea typeface="MS Gothic" charset="-128"/>
              </a:defRPr>
            </a:lvl6pPr>
            <a:lvl7pPr marL="2971800" indent="-228600" defTabSz="449263" eaLnBrk="0" fontAlgn="base" hangingPunct="0">
              <a:spcBef>
                <a:spcPct val="0"/>
              </a:spcBef>
              <a:spcAft>
                <a:spcPct val="0"/>
              </a:spcAft>
              <a:defRPr sz="2400">
                <a:solidFill>
                  <a:schemeClr val="accent1"/>
                </a:solidFill>
                <a:latin typeface="Times New Roman" charset="0"/>
                <a:ea typeface="MS Gothic" charset="-128"/>
              </a:defRPr>
            </a:lvl7pPr>
            <a:lvl8pPr marL="3429000" indent="-228600" defTabSz="449263" eaLnBrk="0" fontAlgn="base" hangingPunct="0">
              <a:spcBef>
                <a:spcPct val="0"/>
              </a:spcBef>
              <a:spcAft>
                <a:spcPct val="0"/>
              </a:spcAft>
              <a:defRPr sz="2400">
                <a:solidFill>
                  <a:schemeClr val="accent1"/>
                </a:solidFill>
                <a:latin typeface="Times New Roman" charset="0"/>
                <a:ea typeface="MS Gothic" charset="-128"/>
              </a:defRPr>
            </a:lvl8pPr>
            <a:lvl9pPr marL="3886200" indent="-228600" defTabSz="449263" eaLnBrk="0" fontAlgn="base" hangingPunct="0">
              <a:spcBef>
                <a:spcPct val="0"/>
              </a:spcBef>
              <a:spcAft>
                <a:spcPct val="0"/>
              </a:spcAft>
              <a:defRPr sz="2400">
                <a:solidFill>
                  <a:schemeClr val="accent1"/>
                </a:solidFill>
                <a:latin typeface="Times New Roman" charset="0"/>
                <a:ea typeface="MS Gothic" charset="-128"/>
              </a:defRPr>
            </a:lvl9pPr>
          </a:lstStyle>
          <a:p>
            <a:pPr eaLnBrk="1" hangingPunct="1">
              <a:buClr>
                <a:srgbClr val="5B5249"/>
              </a:buClr>
              <a:buFont typeface="Times New Roman" charset="0"/>
              <a:buNone/>
            </a:pPr>
            <a:endParaRPr lang="fr-BE" altLang="fr-FR">
              <a:solidFill>
                <a:schemeClr val="bg1"/>
              </a:solidFill>
            </a:endParaRPr>
          </a:p>
        </p:txBody>
      </p:sp>
      <p:sp>
        <p:nvSpPr>
          <p:cNvPr id="10" name="Titre 1">
            <a:extLst>
              <a:ext uri="{FF2B5EF4-FFF2-40B4-BE49-F238E27FC236}">
                <a16:creationId xmlns:a16="http://schemas.microsoft.com/office/drawing/2014/main" id="{7925A54F-6C83-304A-8523-7DD1290F72C8}"/>
              </a:ext>
            </a:extLst>
          </p:cNvPr>
          <p:cNvSpPr txBox="1">
            <a:spLocks/>
          </p:cNvSpPr>
          <p:nvPr/>
        </p:nvSpPr>
        <p:spPr>
          <a:xfrm>
            <a:off x="300867" y="265471"/>
            <a:ext cx="11542088" cy="997420"/>
          </a:xfrm>
          <a:prstGeom prst="rect">
            <a:avLst/>
          </a:prstGeom>
        </p:spPr>
        <p:txBody>
          <a:bodyPr>
            <a:normAutofit/>
          </a:bodyPr>
          <a:lstStyle/>
          <a:p>
            <a:pPr marL="0" marR="0" lvl="0" indent="0" algn="ctr" defTabSz="457200" rtl="0" eaLnBrk="1" fontAlgn="auto" latinLnBrk="0" hangingPunct="1">
              <a:lnSpc>
                <a:spcPct val="90000"/>
              </a:lnSpc>
              <a:spcBef>
                <a:spcPts val="1500"/>
              </a:spcBef>
              <a:spcAft>
                <a:spcPts val="0"/>
              </a:spcAft>
              <a:buClr>
                <a:srgbClr val="5B5249"/>
              </a:buClr>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fr-BE" altLang="fr-FR" sz="3100" b="1" i="0" u="sng" strike="noStrike" kern="1200" cap="none" spc="0" normalizeH="0" baseline="0" noProof="0" dirty="0">
                <a:ln>
                  <a:noFill/>
                </a:ln>
                <a:effectLst/>
                <a:uLnTx/>
                <a:uFillTx/>
                <a:latin typeface="Euphemia UCAS" charset="0"/>
                <a:ea typeface="+mj-ea"/>
                <a:cs typeface="Euphemia UCAS" charset="0"/>
              </a:rPr>
              <a:t>II. Le cycle et les missions</a:t>
            </a:r>
            <a:br>
              <a:rPr kumimoji="0" lang="fr-BE" altLang="fr-FR" sz="3100" b="1" i="0" u="sng" strike="noStrike" kern="1200" cap="none" spc="0" normalizeH="0" baseline="0" noProof="0" dirty="0">
                <a:ln>
                  <a:noFill/>
                </a:ln>
                <a:effectLst/>
                <a:uLnTx/>
                <a:uFillTx/>
                <a:latin typeface="Euphemia UCAS" charset="0"/>
                <a:ea typeface="+mj-ea"/>
                <a:cs typeface="Euphemia UCAS" charset="0"/>
              </a:rPr>
            </a:br>
            <a:r>
              <a:rPr kumimoji="0" lang="fr-BE" altLang="fr-FR" sz="3100" i="0" strike="noStrike" kern="1200" cap="none" spc="0" normalizeH="0" baseline="0" noProof="0" dirty="0" err="1">
                <a:ln>
                  <a:noFill/>
                </a:ln>
                <a:effectLst/>
                <a:uLnTx/>
                <a:uFillTx/>
                <a:latin typeface="Euphemia UCAS" charset="0"/>
                <a:ea typeface="+mj-ea"/>
                <a:cs typeface="Euphemia UCAS" charset="0"/>
              </a:rPr>
              <a:t>Missions</a:t>
            </a:r>
            <a:r>
              <a:rPr kumimoji="0" lang="fr-BE" altLang="fr-FR" sz="3100" i="0" strike="noStrike" kern="1200" cap="none" spc="0" normalizeH="0" baseline="0" noProof="0" dirty="0">
                <a:ln>
                  <a:noFill/>
                </a:ln>
                <a:effectLst/>
                <a:uLnTx/>
                <a:uFillTx/>
                <a:latin typeface="Euphemia UCAS" charset="0"/>
                <a:ea typeface="+mj-ea"/>
                <a:cs typeface="Euphemia UCAS" charset="0"/>
              </a:rPr>
              <a:t> </a:t>
            </a:r>
            <a:r>
              <a:rPr kumimoji="0" lang="fr-BE" altLang="fr-FR" sz="3100" b="0" i="0" u="none" strike="noStrike" kern="1200" cap="none" spc="0" normalizeH="0" baseline="0" noProof="0" dirty="0">
                <a:ln>
                  <a:noFill/>
                </a:ln>
                <a:effectLst/>
                <a:uLnTx/>
                <a:uFillTx/>
                <a:latin typeface="Euphemia UCAS" charset="0"/>
                <a:ea typeface="+mj-ea"/>
                <a:cs typeface="Euphemia UCAS" charset="0"/>
              </a:rPr>
              <a:t>du coordonnateur qualité département</a:t>
            </a:r>
          </a:p>
        </p:txBody>
      </p:sp>
      <p:sp>
        <p:nvSpPr>
          <p:cNvPr id="12" name="ZoneTexte 11"/>
          <p:cNvSpPr txBox="1"/>
          <p:nvPr/>
        </p:nvSpPr>
        <p:spPr>
          <a:xfrm>
            <a:off x="330363" y="1262891"/>
            <a:ext cx="11512592" cy="3539430"/>
          </a:xfrm>
          <a:prstGeom prst="rect">
            <a:avLst/>
          </a:prstGeom>
          <a:noFill/>
        </p:spPr>
        <p:txBody>
          <a:bodyPr wrap="square" rtlCol="0">
            <a:spAutoFit/>
          </a:bodyPr>
          <a:lstStyle/>
          <a:p>
            <a:pPr marL="1028700" lvl="1" indent="-571500">
              <a:buClr>
                <a:schemeClr val="accent1">
                  <a:lumMod val="75000"/>
                </a:schemeClr>
              </a:buClr>
              <a:buSzPct val="100000"/>
              <a:buFont typeface="Wingdings" panose="05000000000000000000" pitchFamily="2" charset="2"/>
              <a:buChar char="§"/>
              <a:defRPr/>
            </a:pPr>
            <a:r>
              <a:rPr lang="fr-BE" sz="2800" dirty="0">
                <a:latin typeface="Euphemia UCAS" charset="0"/>
                <a:ea typeface="Euphemia UCAS" charset="0"/>
                <a:cs typeface="Euphemia UCAS" charset="0"/>
              </a:rPr>
              <a:t>Mettre en place et animer la Commission d’Evaluation Continue (</a:t>
            </a:r>
            <a:r>
              <a:rPr lang="fr-BE" sz="2800" dirty="0" err="1">
                <a:latin typeface="Euphemia UCAS" charset="0"/>
                <a:ea typeface="Euphemia UCAS" charset="0"/>
                <a:cs typeface="Euphemia UCAS" charset="0"/>
              </a:rPr>
              <a:t>CECont</a:t>
            </a:r>
            <a:r>
              <a:rPr lang="fr-BE" sz="2800" dirty="0">
                <a:latin typeface="Euphemia UCAS" charset="0"/>
                <a:ea typeface="Euphemia UCAS" charset="0"/>
                <a:cs typeface="Euphemia UCAS" charset="0"/>
              </a:rPr>
              <a:t>) </a:t>
            </a:r>
          </a:p>
          <a:p>
            <a:pPr marL="1028700" lvl="1" indent="-571500">
              <a:buClr>
                <a:schemeClr val="accent1">
                  <a:lumMod val="75000"/>
                </a:schemeClr>
              </a:buClr>
              <a:buSzPct val="100000"/>
              <a:buFont typeface="Wingdings" panose="05000000000000000000" pitchFamily="2" charset="2"/>
              <a:buChar char="§"/>
              <a:defRPr/>
            </a:pPr>
            <a:r>
              <a:rPr lang="fr-BE" sz="2800" dirty="0">
                <a:latin typeface="Euphemia UCAS" charset="0"/>
                <a:ea typeface="Euphemia UCAS" charset="0"/>
                <a:cs typeface="Euphemia UCAS" charset="0"/>
              </a:rPr>
              <a:t>Réaliser une SWOT</a:t>
            </a:r>
          </a:p>
          <a:p>
            <a:pPr marL="1028700" lvl="1" indent="-571500">
              <a:buClr>
                <a:schemeClr val="accent1">
                  <a:lumMod val="75000"/>
                </a:schemeClr>
              </a:buClr>
              <a:buSzPct val="100000"/>
              <a:buFont typeface="Wingdings" panose="05000000000000000000" pitchFamily="2" charset="2"/>
              <a:buChar char="§"/>
              <a:defRPr/>
            </a:pPr>
            <a:r>
              <a:rPr lang="fr-BE" sz="2800" dirty="0">
                <a:latin typeface="Euphemia UCAS" charset="0"/>
                <a:ea typeface="Euphemia UCAS" charset="0"/>
                <a:cs typeface="Euphemia UCAS" charset="0"/>
              </a:rPr>
              <a:t>Rédiger le Dossier d’Avancement (DA), le plan d’action et la note de contextualisation</a:t>
            </a:r>
          </a:p>
          <a:p>
            <a:pPr marL="1028700" lvl="1" indent="-571500">
              <a:buClr>
                <a:schemeClr val="accent1">
                  <a:lumMod val="75000"/>
                </a:schemeClr>
              </a:buClr>
              <a:buSzPct val="100000"/>
              <a:buFont typeface="Wingdings" panose="05000000000000000000" pitchFamily="2" charset="2"/>
              <a:buChar char="§"/>
              <a:defRPr/>
            </a:pPr>
            <a:r>
              <a:rPr lang="fr-BE" sz="2800" dirty="0">
                <a:latin typeface="Euphemia UCAS" charset="0"/>
                <a:ea typeface="Euphemia UCAS" charset="0"/>
                <a:cs typeface="Euphemia UCAS" charset="0"/>
              </a:rPr>
              <a:t>Organiser des séances d’information qualité chaque année pour chaque cursus évalué</a:t>
            </a:r>
          </a:p>
          <a:p>
            <a:pPr marL="1028700" lvl="1" indent="-571500">
              <a:buClr>
                <a:schemeClr val="accent1">
                  <a:lumMod val="75000"/>
                </a:schemeClr>
              </a:buClr>
              <a:buSzPct val="100000"/>
              <a:buFont typeface="Wingdings" panose="05000000000000000000" pitchFamily="2" charset="2"/>
              <a:buChar char="§"/>
              <a:defRPr/>
            </a:pPr>
            <a:endParaRPr lang="fr-BE" sz="2800" dirty="0">
              <a:latin typeface="Euphemia UCAS" charset="0"/>
              <a:ea typeface="Euphemia UCAS" charset="0"/>
              <a:cs typeface="Euphemia UCAS" charset="0"/>
            </a:endParaRPr>
          </a:p>
        </p:txBody>
      </p:sp>
    </p:spTree>
    <p:extLst>
      <p:ext uri="{BB962C8B-B14F-4D97-AF65-F5344CB8AC3E}">
        <p14:creationId xmlns:p14="http://schemas.microsoft.com/office/powerpoint/2010/main" val="80242949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2232</Words>
  <Application>Microsoft Office PowerPoint</Application>
  <PresentationFormat>Grand écran</PresentationFormat>
  <Paragraphs>303</Paragraphs>
  <Slides>30</Slides>
  <Notes>12</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30</vt:i4>
      </vt:variant>
    </vt:vector>
  </HeadingPairs>
  <TitlesOfParts>
    <vt:vector size="41" baseType="lpstr">
      <vt:lpstr>Arial</vt:lpstr>
      <vt:lpstr>Calibri</vt:lpstr>
      <vt:lpstr>Calibri Light</vt:lpstr>
      <vt:lpstr>Euphemia UCAS</vt:lpstr>
      <vt:lpstr>Helvetica</vt:lpstr>
      <vt:lpstr>Symbol</vt:lpstr>
      <vt:lpstr>Times New Roman</vt:lpstr>
      <vt:lpstr>Wingdings</vt:lpstr>
      <vt:lpstr>Wingdings 2</vt:lpstr>
      <vt:lpstr>Thème Office</vt:lpstr>
      <vt:lpstr>Conception personnalisée</vt:lpstr>
      <vt:lpstr>Présentation PowerPoint</vt:lpstr>
      <vt:lpstr>Présentation PowerPoint</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lpstr>Présentation PowerPoint</vt:lpstr>
      <vt:lpstr>RAPPORT DE SYNTHÈSE</vt:lpstr>
      <vt:lpstr>1. Mettre en place une procédure de prévention et de gestion des incidents/accidents et des risques et stocker les bidons de récupération des déchets dans un espace ventilé (hotte) - RR11</vt:lpstr>
      <vt:lpstr>2. Elaborer une vision, des missions et des objectifs pour le département chimie en collaboration avec toute l’équipe - RR1</vt:lpstr>
      <vt:lpstr>3. Dépasser le stade de l’informel dans la concertation pédagogique entre enseignants - RR3</vt:lpstr>
      <vt:lpstr>4. Ouvrir des espaces de discussions avec les étudiants afin que ceux-ci puissent exprimer leurs difficultés liées à l’administration ou aux enseignements - RR4</vt:lpstr>
      <vt:lpstr>5. Augmenter les activités d’enseignement faisant appel à l’anglais scientifique - RR10</vt:lpstr>
      <vt:lpstr>6. Mettre en place une collaboration étroite entre le SAR et le département de chimie dans le but d’adapter les solutions à proposer aux situations d’échec spécifiques à la chimie - RR12</vt:lpstr>
      <vt:lpstr>7. Mieux expliciter les débouchés de la formation - RR7</vt:lpstr>
      <vt:lpstr>8. Mettre en place un suivi systématique des anciens - RR8</vt:lpstr>
      <vt:lpstr>9. Augmenter la visibilité du département chimie - RR9</vt:lpstr>
      <vt:lpstr>10. Clarifier les missions et les responsabilités de la coordination de section - RR2</vt:lpstr>
      <vt:lpstr>11. Pérenniser la démarche qualité en cours et la fonction des coordonnatrices qualité au niveau du département - RR15</vt:lpstr>
      <vt:lpstr>12. Former les étudiants à leur rôle de représentation étudiante et les accompagner dans ces fonctions - RR5</vt:lpstr>
      <vt:lpstr>13. Augmenter les opportunités de mobilité étudiante en démontrant son intérêt - RR6</vt:lpstr>
      <vt:lpstr>14. Mettre en place un système d’évaluation des enseignements par les étudiants efficace et consistant et exploiter les résultats - RR13</vt:lpstr>
      <vt:lpstr>Où en sont les cursus audités par l’Aeqes au sein de la HEL en 2018-2019 (14/29)?</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Vincent NAMOTTE</dc:creator>
  <cp:lastModifiedBy>Laurence NOEL</cp:lastModifiedBy>
  <cp:revision>36</cp:revision>
  <dcterms:created xsi:type="dcterms:W3CDTF">2019-02-12T09:11:31Z</dcterms:created>
  <dcterms:modified xsi:type="dcterms:W3CDTF">2021-12-02T14:00:30Z</dcterms:modified>
</cp:coreProperties>
</file>