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1"/>
  </p:notesMasterIdLst>
  <p:sldIdLst>
    <p:sldId id="258" r:id="rId6"/>
    <p:sldId id="322" r:id="rId7"/>
    <p:sldId id="345" r:id="rId8"/>
    <p:sldId id="346" r:id="rId9"/>
    <p:sldId id="355" r:id="rId10"/>
    <p:sldId id="348" r:id="rId11"/>
    <p:sldId id="349" r:id="rId12"/>
    <p:sldId id="324" r:id="rId13"/>
    <p:sldId id="325" r:id="rId14"/>
    <p:sldId id="326" r:id="rId15"/>
    <p:sldId id="327" r:id="rId16"/>
    <p:sldId id="343" r:id="rId17"/>
    <p:sldId id="328" r:id="rId18"/>
    <p:sldId id="344" r:id="rId19"/>
    <p:sldId id="329" r:id="rId20"/>
    <p:sldId id="331" r:id="rId21"/>
    <p:sldId id="332" r:id="rId22"/>
    <p:sldId id="334" r:id="rId23"/>
    <p:sldId id="335" r:id="rId24"/>
    <p:sldId id="336" r:id="rId25"/>
    <p:sldId id="337" r:id="rId26"/>
    <p:sldId id="338" r:id="rId27"/>
    <p:sldId id="339" r:id="rId28"/>
    <p:sldId id="350" r:id="rId29"/>
    <p:sldId id="351" r:id="rId30"/>
    <p:sldId id="352" r:id="rId31"/>
    <p:sldId id="353" r:id="rId32"/>
    <p:sldId id="354" r:id="rId33"/>
    <p:sldId id="356" r:id="rId34"/>
    <p:sldId id="357" r:id="rId35"/>
    <p:sldId id="358" r:id="rId36"/>
    <p:sldId id="359" r:id="rId37"/>
    <p:sldId id="360" r:id="rId38"/>
    <p:sldId id="361" r:id="rId39"/>
    <p:sldId id="317"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HALLEUX"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55F"/>
    <a:srgbClr val="005B6C"/>
    <a:srgbClr val="00B2EF"/>
    <a:srgbClr val="FFFF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D841E-0773-3EE8-ACC1-7F82D024354F}" v="61" dt="2021-01-17T18:47:15.589"/>
    <p1510:client id="{4BF42371-05FF-FBBA-79C7-68F89DDA3C07}" v="68" dt="2021-01-18T10:50:58.276"/>
    <p1510:client id="{5C969E25-849B-6A4E-C93A-49EBB82BD051}" v="506" dt="2021-01-17T17:54:33.325"/>
    <p1510:client id="{BF70F0C0-36A6-37FC-B91F-62AD9C42FB87}" v="4" dt="2021-01-31T08:39:50.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0F425-4F6C-462B-96A5-62870081CB3B}" type="datetimeFigureOut">
              <a:rPr lang="fr-BE" smtClean="0"/>
              <a:t>02-12-21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E291F-67FE-4650-9EFE-622B05EE4D9E}" type="slidenum">
              <a:rPr lang="fr-BE" smtClean="0"/>
              <a:t>‹N°›</a:t>
            </a:fld>
            <a:endParaRPr lang="fr-BE"/>
          </a:p>
        </p:txBody>
      </p:sp>
    </p:spTree>
    <p:extLst>
      <p:ext uri="{BB962C8B-B14F-4D97-AF65-F5344CB8AC3E}">
        <p14:creationId xmlns:p14="http://schemas.microsoft.com/office/powerpoint/2010/main" val="167130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6D07F8-0572-40B0-BBA9-29A635BC2959}" type="slidenum">
              <a:rPr lang="fr-FR" noProof="0" smtClean="0"/>
              <a:t>35</a:t>
            </a:fld>
            <a:endParaRPr lang="fr-FR" noProof="0" dirty="0"/>
          </a:p>
        </p:txBody>
      </p:sp>
    </p:spTree>
    <p:extLst>
      <p:ext uri="{BB962C8B-B14F-4D97-AF65-F5344CB8AC3E}">
        <p14:creationId xmlns:p14="http://schemas.microsoft.com/office/powerpoint/2010/main" val="351503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ADC4E-5CA8-2D47-AC9E-F735A27397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F023925-925D-1E4C-86A3-C5BF3665F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AE9EB7-5681-9243-A0CC-FB596A131E42}"/>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5" name="Espace réservé du pied de page 4">
            <a:extLst>
              <a:ext uri="{FF2B5EF4-FFF2-40B4-BE49-F238E27FC236}">
                <a16:creationId xmlns:a16="http://schemas.microsoft.com/office/drawing/2014/main" id="{0F73F2BC-A71F-564B-9915-33215A7304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3BD8F-2BD2-3246-A3D7-4DE62F58F095}"/>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107697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37A87-D7EC-9946-816C-54C81975CC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126ED8A-0741-AC45-8781-65274ADF666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15B22-02E0-C244-8615-32AF0AFB8F3A}"/>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5" name="Espace réservé du pied de page 4">
            <a:extLst>
              <a:ext uri="{FF2B5EF4-FFF2-40B4-BE49-F238E27FC236}">
                <a16:creationId xmlns:a16="http://schemas.microsoft.com/office/drawing/2014/main" id="{124210E9-BFE7-EA4E-BF38-BAA841DD09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AAFE19-AB03-384D-A3BC-3EB2AD02B7C0}"/>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22905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94D1F25-335A-9741-BB34-5C5C4D5809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56C047-830D-2D40-BC55-4B07334389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AE1D76-1466-604B-9DD2-9A073EAEB3CD}"/>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5" name="Espace réservé du pied de page 4">
            <a:extLst>
              <a:ext uri="{FF2B5EF4-FFF2-40B4-BE49-F238E27FC236}">
                <a16:creationId xmlns:a16="http://schemas.microsoft.com/office/drawing/2014/main" id="{1C12E456-E944-D74F-9C26-0D3D39440E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0B2B7C-6538-0845-B03D-86A071F08CD5}"/>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349796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106228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223273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15373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258160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142208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274904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585649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4447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097EC-E07F-AD4C-A36A-096E5A9DBA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F06E30-840D-FC43-BBD1-58A857576A4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00CD3E4A-ADC6-CB44-995F-0DD9F8BFDA58}"/>
              </a:ext>
            </a:extLst>
          </p:cNvPr>
          <p:cNvPicPr/>
          <p:nvPr userDrawn="1"/>
        </p:nvPicPr>
        <p:blipFill>
          <a:blip r:embed="rId2" cstate="print"/>
          <a:srcRect/>
          <a:stretch>
            <a:fillRect/>
          </a:stretch>
        </p:blipFill>
        <p:spPr bwMode="auto">
          <a:xfrm>
            <a:off x="8978900" y="112493"/>
            <a:ext cx="3111500" cy="1645664"/>
          </a:xfrm>
          <a:prstGeom prst="rect">
            <a:avLst/>
          </a:prstGeom>
          <a:noFill/>
          <a:ln w="9525">
            <a:noFill/>
            <a:miter lim="800000"/>
            <a:headEnd/>
            <a:tailEnd/>
          </a:ln>
        </p:spPr>
      </p:pic>
    </p:spTree>
    <p:extLst>
      <p:ext uri="{BB962C8B-B14F-4D97-AF65-F5344CB8AC3E}">
        <p14:creationId xmlns:p14="http://schemas.microsoft.com/office/powerpoint/2010/main" val="1238918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302099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4064423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40D5C039-F708-40DB-B8C6-BCA69CDA4681}" type="datetimeFigureOut">
              <a:rPr lang="fr-FR" smtClean="0"/>
              <a:t>02/12/2021</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F6CE6459-A21C-4ACC-9155-778247BE2456}" type="slidenum">
              <a:rPr lang="fr-FR" smtClean="0"/>
              <a:t>‹N°›</a:t>
            </a:fld>
            <a:endParaRPr lang="fr-FR"/>
          </a:p>
        </p:txBody>
      </p:sp>
    </p:spTree>
    <p:extLst>
      <p:ext uri="{BB962C8B-B14F-4D97-AF65-F5344CB8AC3E}">
        <p14:creationId xmlns:p14="http://schemas.microsoft.com/office/powerpoint/2010/main" val="464105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5806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ABB7A-8B29-8B46-A283-0D2CD8B99E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A7963F7-8259-7E4E-9111-D63D96438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1C8CBB-A5E8-4648-AC8C-1167992E6D03}"/>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5" name="Espace réservé du pied de page 4">
            <a:extLst>
              <a:ext uri="{FF2B5EF4-FFF2-40B4-BE49-F238E27FC236}">
                <a16:creationId xmlns:a16="http://schemas.microsoft.com/office/drawing/2014/main" id="{1F2FF665-EA0C-DE4B-A2FC-24437AA237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EFD8DA-91B1-5D41-8B98-09722B97624A}"/>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224993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0DDDD-D89E-7E47-9302-0B4BDB5536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1B9DC9-B8A8-BD44-BA9F-05EAA3B2AF6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15493F-044E-0043-9CA2-C4FADF2B31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8CD700-9F4C-0E46-9661-31B10CDA0EE9}"/>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6" name="Espace réservé du pied de page 5">
            <a:extLst>
              <a:ext uri="{FF2B5EF4-FFF2-40B4-BE49-F238E27FC236}">
                <a16:creationId xmlns:a16="http://schemas.microsoft.com/office/drawing/2014/main" id="{8C802FEC-D4DB-2444-BB16-94E1F36D06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1CA411-F9A5-CB4A-B285-B5C3339C5755}"/>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258519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EBB6F-8DC4-9040-8840-AA4841759E0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D62DFA-2D71-2D4C-944F-161DC5376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8DA75A-90AC-EF4D-9938-0C8F218364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41B249-FA03-154D-B93D-F2878132D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430DB1-47A3-5F49-80BC-6967D89A31F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044AC3-4B55-B84B-8407-07105FA5A078}"/>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8" name="Espace réservé du pied de page 7">
            <a:extLst>
              <a:ext uri="{FF2B5EF4-FFF2-40B4-BE49-F238E27FC236}">
                <a16:creationId xmlns:a16="http://schemas.microsoft.com/office/drawing/2014/main" id="{9CE69DC4-BBE5-BE40-8FFE-148D296A94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46415D5-528F-C141-B1FC-002AD3F7BE93}"/>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190958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84FCC-706E-9F4D-8ED7-75F875AE7F9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C81FC7-B989-3342-B0DF-5E629DC80F04}"/>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4" name="Espace réservé du pied de page 3">
            <a:extLst>
              <a:ext uri="{FF2B5EF4-FFF2-40B4-BE49-F238E27FC236}">
                <a16:creationId xmlns:a16="http://schemas.microsoft.com/office/drawing/2014/main" id="{DE9663AC-F4B2-5149-96A1-AD7A0BA18F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6AB3AB-EE38-F441-83EE-0BCF585729A6}"/>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36479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6E0756-B15E-894B-A500-77DA17644371}"/>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3" name="Espace réservé du pied de page 2">
            <a:extLst>
              <a:ext uri="{FF2B5EF4-FFF2-40B4-BE49-F238E27FC236}">
                <a16:creationId xmlns:a16="http://schemas.microsoft.com/office/drawing/2014/main" id="{8675E7FA-AF6C-6C41-BA9E-5012C3C6AB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84845F-D017-A641-9C46-47113D184F01}"/>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34043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5B0A9-6179-BC47-A33F-257EAAFF11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F226FC-E7C2-0D44-A20A-FDC64DE3A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65B736B-6C36-FC4C-9FA6-E5AFDB54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72ADEE-6E7B-0A4B-AE7F-D0E968C8796C}"/>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6" name="Espace réservé du pied de page 5">
            <a:extLst>
              <a:ext uri="{FF2B5EF4-FFF2-40B4-BE49-F238E27FC236}">
                <a16:creationId xmlns:a16="http://schemas.microsoft.com/office/drawing/2014/main" id="{7C6E5149-00F6-4541-A89C-5C6C5DAAD2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A44CC6-3975-CE4E-833B-D53D9B8035F3}"/>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410955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1E063-A1DF-D444-A144-3281167C1B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780971-996C-BF41-880D-B0163CDB78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4926C9D-5645-0A44-BB84-EDE97E08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8D0C98-68E1-0249-8B52-1988C5654C3B}"/>
              </a:ext>
            </a:extLst>
          </p:cNvPr>
          <p:cNvSpPr>
            <a:spLocks noGrp="1"/>
          </p:cNvSpPr>
          <p:nvPr>
            <p:ph type="dt" sz="half" idx="10"/>
          </p:nvPr>
        </p:nvSpPr>
        <p:spPr/>
        <p:txBody>
          <a:bodyPr/>
          <a:lstStyle/>
          <a:p>
            <a:fld id="{5E6FCDD9-066F-A346-B00A-BFD817919139}" type="datetimeFigureOut">
              <a:rPr lang="fr-FR" smtClean="0"/>
              <a:pPr/>
              <a:t>02/12/2021</a:t>
            </a:fld>
            <a:endParaRPr lang="fr-FR"/>
          </a:p>
        </p:txBody>
      </p:sp>
      <p:sp>
        <p:nvSpPr>
          <p:cNvPr id="6" name="Espace réservé du pied de page 5">
            <a:extLst>
              <a:ext uri="{FF2B5EF4-FFF2-40B4-BE49-F238E27FC236}">
                <a16:creationId xmlns:a16="http://schemas.microsoft.com/office/drawing/2014/main" id="{2558C99F-96FB-4A48-AE99-C51C998392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B1EBCDA-6EF7-F943-9794-49CDBF3A61EC}"/>
              </a:ext>
            </a:extLst>
          </p:cNvPr>
          <p:cNvSpPr>
            <a:spLocks noGrp="1"/>
          </p:cNvSpPr>
          <p:nvPr>
            <p:ph type="sldNum" sz="quarter" idx="12"/>
          </p:nvPr>
        </p:nvSpPr>
        <p:spPr/>
        <p:txBody>
          <a:bodyPr/>
          <a:lstStyle/>
          <a:p>
            <a:fld id="{5758650C-8102-5445-A808-501A2F7242F5}" type="slidenum">
              <a:rPr lang="fr-FR" smtClean="0"/>
              <a:pPr/>
              <a:t>‹N°›</a:t>
            </a:fld>
            <a:endParaRPr lang="fr-FR"/>
          </a:p>
        </p:txBody>
      </p:sp>
    </p:spTree>
    <p:extLst>
      <p:ext uri="{BB962C8B-B14F-4D97-AF65-F5344CB8AC3E}">
        <p14:creationId xmlns:p14="http://schemas.microsoft.com/office/powerpoint/2010/main" val="34290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6A4AD6-D6BB-3B42-B42F-924398539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64420A2-41BE-C342-A227-BE48932BE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85CEA2-14E5-D346-8855-6B351E774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FCDD9-066F-A346-B00A-BFD817919139}" type="datetimeFigureOut">
              <a:rPr lang="fr-FR" smtClean="0"/>
              <a:pPr/>
              <a:t>02/12/2021</a:t>
            </a:fld>
            <a:endParaRPr lang="fr-FR"/>
          </a:p>
        </p:txBody>
      </p:sp>
      <p:sp>
        <p:nvSpPr>
          <p:cNvPr id="5" name="Espace réservé du pied de page 4">
            <a:extLst>
              <a:ext uri="{FF2B5EF4-FFF2-40B4-BE49-F238E27FC236}">
                <a16:creationId xmlns:a16="http://schemas.microsoft.com/office/drawing/2014/main" id="{5C3C70B7-1798-5C4A-A20D-56207E28C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D4B778-6D79-9C4A-96B0-E21F14C8C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8650C-8102-5445-A808-501A2F7242F5}" type="slidenum">
              <a:rPr lang="fr-FR" smtClean="0"/>
              <a:pPr/>
              <a:t>‹N°›</a:t>
            </a:fld>
            <a:endParaRPr lang="fr-FR"/>
          </a:p>
        </p:txBody>
      </p:sp>
    </p:spTree>
    <p:extLst>
      <p:ext uri="{BB962C8B-B14F-4D97-AF65-F5344CB8AC3E}">
        <p14:creationId xmlns:p14="http://schemas.microsoft.com/office/powerpoint/2010/main" val="1261827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7438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7D05B-957D-DD4C-882A-7634B6CD0D4F}"/>
              </a:ext>
            </a:extLst>
          </p:cNvPr>
          <p:cNvSpPr>
            <a:spLocks noGrp="1"/>
          </p:cNvSpPr>
          <p:nvPr>
            <p:ph type="ctrTitle"/>
          </p:nvPr>
        </p:nvSpPr>
        <p:spPr>
          <a:xfrm>
            <a:off x="2868056" y="2314817"/>
            <a:ext cx="8078467" cy="1363692"/>
          </a:xfrm>
        </p:spPr>
        <p:txBody>
          <a:bodyPr>
            <a:noAutofit/>
          </a:bodyPr>
          <a:lstStyle/>
          <a:p>
            <a:r>
              <a:rPr lang="fr-FR" sz="4800" b="1" dirty="0"/>
              <a:t>Bachelier Chimie          </a:t>
            </a:r>
            <a:br>
              <a:rPr lang="fr-FR" sz="4800" b="1" dirty="0"/>
            </a:br>
            <a:r>
              <a:rPr lang="fr-FR" sz="4800" b="1" dirty="0"/>
              <a:t>Évaluation de la qualité</a:t>
            </a:r>
          </a:p>
        </p:txBody>
      </p:sp>
      <p:sp>
        <p:nvSpPr>
          <p:cNvPr id="3" name="Sous-titre 2">
            <a:extLst>
              <a:ext uri="{FF2B5EF4-FFF2-40B4-BE49-F238E27FC236}">
                <a16:creationId xmlns:a16="http://schemas.microsoft.com/office/drawing/2014/main" id="{2A1272B6-0989-7947-89BD-E7223EB782FA}"/>
              </a:ext>
            </a:extLst>
          </p:cNvPr>
          <p:cNvSpPr>
            <a:spLocks noGrp="1"/>
          </p:cNvSpPr>
          <p:nvPr>
            <p:ph type="subTitle" idx="1"/>
          </p:nvPr>
        </p:nvSpPr>
        <p:spPr>
          <a:xfrm>
            <a:off x="5151469" y="3656112"/>
            <a:ext cx="3511639" cy="911117"/>
          </a:xfrm>
        </p:spPr>
        <p:txBody>
          <a:bodyPr>
            <a:normAutofit/>
          </a:bodyPr>
          <a:lstStyle/>
          <a:p>
            <a:pPr>
              <a:buClr>
                <a:srgbClr val="5B524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altLang="fr-FR" sz="2000" dirty="0">
                <a:latin typeface="Calibri" pitchFamily="34" charset="0"/>
              </a:rPr>
              <a:t>Visite de suivi AEQES N+5</a:t>
            </a:r>
          </a:p>
          <a:p>
            <a:pPr>
              <a:buClr>
                <a:srgbClr val="5B524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altLang="fr-FR" sz="2000" dirty="0">
                <a:latin typeface="Calibri" pitchFamily="34" charset="0"/>
              </a:rPr>
              <a:t>1</a:t>
            </a:r>
            <a:r>
              <a:rPr lang="fr-BE" altLang="fr-FR" sz="2000" baseline="30000" dirty="0">
                <a:latin typeface="Calibri" pitchFamily="34" charset="0"/>
              </a:rPr>
              <a:t>e</a:t>
            </a:r>
            <a:r>
              <a:rPr lang="fr-BE" altLang="fr-FR" sz="2000" dirty="0">
                <a:latin typeface="Calibri" pitchFamily="34" charset="0"/>
              </a:rPr>
              <a:t> mars 2021</a:t>
            </a:r>
          </a:p>
        </p:txBody>
      </p:sp>
      <p:sp>
        <p:nvSpPr>
          <p:cNvPr id="23"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005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BFB5BC6F-C619-4547-BC7F-7161B9B99E58}"/>
              </a:ext>
            </a:extLst>
          </p:cNvPr>
          <p:cNvPicPr>
            <a:picLocks noChangeAspect="1"/>
          </p:cNvPicPr>
          <p:nvPr/>
        </p:nvPicPr>
        <p:blipFill rotWithShape="1">
          <a:blip r:embed="rId2"/>
          <a:srcRect t="15297" b="50009"/>
          <a:stretch/>
        </p:blipFill>
        <p:spPr>
          <a:xfrm>
            <a:off x="8663108" y="505244"/>
            <a:ext cx="3221056" cy="1117495"/>
          </a:xfrm>
          <a:prstGeom prst="rect">
            <a:avLst/>
          </a:prstGeom>
        </p:spPr>
      </p:pic>
      <p:sp>
        <p:nvSpPr>
          <p:cNvPr id="25"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00B2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4258110F-8CEB-8141-B47E-7A7BE37FAA81}"/>
              </a:ext>
            </a:extLst>
          </p:cNvPr>
          <p:cNvPicPr/>
          <p:nvPr/>
        </p:nvPicPr>
        <p:blipFill>
          <a:blip r:embed="rId3" cstate="print"/>
          <a:stretch>
            <a:fillRect/>
          </a:stretch>
        </p:blipFill>
        <p:spPr bwMode="auto">
          <a:xfrm>
            <a:off x="7454900" y="4683319"/>
            <a:ext cx="4040717" cy="1979951"/>
          </a:xfrm>
          <a:prstGeom prst="rect">
            <a:avLst/>
          </a:prstGeom>
          <a:noFill/>
        </p:spPr>
      </p:pic>
      <p:sp>
        <p:nvSpPr>
          <p:cNvPr id="9" name="Sous-titre 2">
            <a:extLst>
              <a:ext uri="{FF2B5EF4-FFF2-40B4-BE49-F238E27FC236}">
                <a16:creationId xmlns:a16="http://schemas.microsoft.com/office/drawing/2014/main" id="{2A1272B6-0989-7947-89BD-E7223EB782FA}"/>
              </a:ext>
            </a:extLst>
          </p:cNvPr>
          <p:cNvSpPr txBox="1">
            <a:spLocks/>
          </p:cNvSpPr>
          <p:nvPr/>
        </p:nvSpPr>
        <p:spPr>
          <a:xfrm>
            <a:off x="0" y="4944122"/>
            <a:ext cx="5589037" cy="1719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
                <a:srgbClr val="5B5249"/>
              </a:buClr>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BE" altLang="fr-FR" sz="2600" b="1" i="0" u="none" strike="noStrike" kern="1200" cap="none" spc="0" normalizeH="0" baseline="0" noProof="0" dirty="0">
                <a:ln>
                  <a:noFill/>
                </a:ln>
                <a:solidFill>
                  <a:schemeClr val="bg1"/>
                </a:solidFill>
                <a:effectLst/>
                <a:uLnTx/>
                <a:uFillTx/>
                <a:latin typeface="Calibri" pitchFamily="34" charset="0"/>
                <a:ea typeface="+mn-ea"/>
                <a:cs typeface="+mn-cs"/>
              </a:rPr>
              <a:t>Haute Ecole de la ville de Liège (HEL)</a:t>
            </a:r>
          </a:p>
          <a:p>
            <a:pPr marL="0" marR="0" lvl="0" indent="0" algn="ctr" defTabSz="914400" rtl="0" eaLnBrk="1" fontAlgn="auto" latinLnBrk="0" hangingPunct="1">
              <a:lnSpc>
                <a:spcPct val="90000"/>
              </a:lnSpc>
              <a:spcBef>
                <a:spcPts val="1000"/>
              </a:spcBef>
              <a:spcAft>
                <a:spcPts val="0"/>
              </a:spcAft>
              <a:buClr>
                <a:srgbClr val="5B5249"/>
              </a:buClr>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BE" altLang="fr-FR" sz="1600" b="1" i="0" u="none" strike="noStrike" kern="1200" cap="none" spc="0" normalizeH="0" baseline="0" noProof="0" dirty="0">
              <a:ln>
                <a:noFill/>
              </a:ln>
              <a:solidFill>
                <a:schemeClr val="bg1"/>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
                <a:srgbClr val="5B5249"/>
              </a:buClr>
              <a:buSzTx/>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BE" altLang="fr-FR" sz="2600" b="1" i="0" u="none" strike="noStrike" kern="1200" cap="none" spc="0" normalizeH="0" baseline="0" noProof="0" dirty="0">
                <a:ln>
                  <a:noFill/>
                </a:ln>
                <a:solidFill>
                  <a:schemeClr val="bg1"/>
                </a:solidFill>
                <a:effectLst/>
                <a:uLnTx/>
                <a:uFillTx/>
                <a:latin typeface="Calibri" pitchFamily="34" charset="0"/>
                <a:ea typeface="+mn-ea"/>
                <a:cs typeface="+mn-cs"/>
              </a:rPr>
              <a:t>Département des Sciences                     et techniques </a:t>
            </a:r>
          </a:p>
        </p:txBody>
      </p:sp>
    </p:spTree>
    <p:extLst>
      <p:ext uri="{BB962C8B-B14F-4D97-AF65-F5344CB8AC3E}">
        <p14:creationId xmlns:p14="http://schemas.microsoft.com/office/powerpoint/2010/main" val="228851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Points d’attention</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Infrastructure et équipements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Manque de budget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Plan d’action en ligne et </a:t>
            </a:r>
            <a:r>
              <a:rPr lang="fr-BE" dirty="0" err="1"/>
              <a:t>Toolbox</a:t>
            </a:r>
            <a:endParaRPr lang="fr-BE" dirty="0"/>
          </a:p>
        </p:txBody>
      </p:sp>
    </p:spTree>
    <p:extLst>
      <p:ext uri="{BB962C8B-B14F-4D97-AF65-F5344CB8AC3E}">
        <p14:creationId xmlns:p14="http://schemas.microsoft.com/office/powerpoint/2010/main" val="201547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Actions supplémentaires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Séance d’information finalités (chimie appliquée et environnement) et orientations (industrielle et pharmaco-chimie) en fin de bloc 1 et bloc 2</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Amélioration de la plateforme électronique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Clarification des fiches UE concernant le stage de fin d’études et le TFE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Evaluation externe du cursus par les maîtres de stage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Informatisation de la remise des cotes d’UE</a:t>
            </a:r>
          </a:p>
        </p:txBody>
      </p:sp>
    </p:spTree>
    <p:extLst>
      <p:ext uri="{BB962C8B-B14F-4D97-AF65-F5344CB8AC3E}">
        <p14:creationId xmlns:p14="http://schemas.microsoft.com/office/powerpoint/2010/main" val="97937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515600" cy="4832752"/>
          </a:xfrm>
        </p:spPr>
        <p:txBody>
          <a:bodyPr>
            <a:normAutofit lnSpcReduction="1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Nos chantiers prioritaires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Augmentation du temps consacré à l’amélioration des enseignements en réunion d’équipe (actualisation des tables des matières et optimisation du cursus en fonction des besoins des maîtres de stage)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Introduction d’une formation LinkedIn, Monster, …</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Formalisation systématique des réunions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Optimisation de la communication</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Augmentation de la visibilité du département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336732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983686" cy="4832752"/>
          </a:xfrm>
        </p:spPr>
        <p:txBody>
          <a:bodyPr>
            <a:normAutofit fontScale="700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4000" b="1" dirty="0"/>
              <a:t>Nouvelles avancées depuis février 2020</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100" dirty="0"/>
              <a:t>Amélioration de la plateforme et création de Teams par 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100" dirty="0"/>
              <a:t>Formation continue qui colle aux besoins de la pratique des cours en </a:t>
            </a:r>
            <a:r>
              <a:rPr lang="fr-BE" sz="3100" dirty="0" err="1"/>
              <a:t>distanciel</a:t>
            </a:r>
            <a:r>
              <a:rPr lang="fr-BE" sz="3100" dirty="0"/>
              <a:t> (CAP)</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100" dirty="0"/>
              <a:t>Travail avec des teams par UE pour diffuser l’information et réaliser des visioconférences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100" dirty="0"/>
              <a:t>Réalisation d’une enquête auprès des anciens, des employeurs et des maîtres de stage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100" dirty="0">
                <a:cs typeface="Calibri"/>
              </a:rPr>
              <a:t>Communication des retours des anciens étudiants du département, des SWOT des maîtres de stage</a:t>
            </a:r>
          </a:p>
        </p:txBody>
      </p:sp>
    </p:spTree>
    <p:extLst>
      <p:ext uri="{BB962C8B-B14F-4D97-AF65-F5344CB8AC3E}">
        <p14:creationId xmlns:p14="http://schemas.microsoft.com/office/powerpoint/2010/main" val="193956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1049000" cy="4832752"/>
          </a:xfrm>
        </p:spPr>
        <p:txBody>
          <a:bodyPr>
            <a:normAutofit fontScale="925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000" b="1" dirty="0"/>
              <a:t>Nouvelles avancées depuis février 2020</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cs typeface="Calibri"/>
              </a:rPr>
              <a:t>Envoi de questionnaires sur des problématiques ponctuelles (évaluations distance-présentiel</a:t>
            </a:r>
            <a:r>
              <a:rPr lang="fr-BE" dirty="0"/>
              <a:t>, utilité des conseils de classe en temps de pandémie, enrichissement du questionnaire aux anciens, …)</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Dépôt des abstracts de TFE sur le site (augmentation de la visibilité des cursus du département)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Séances « SAR » à domicile (prise en compte de la décentralisation du département sur plusieurs implantations) intégrées dans les horaires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Statistiques d’origine des étudiants (général, technique, professionnel), de réussite, de suivi, de « </a:t>
            </a:r>
            <a:r>
              <a:rPr lang="fr-BE" dirty="0" err="1"/>
              <a:t>finançabilité</a:t>
            </a:r>
            <a:r>
              <a:rPr lang="fr-BE" dirty="0"/>
              <a:t> »</a:t>
            </a:r>
          </a:p>
        </p:txBody>
      </p:sp>
    </p:spTree>
    <p:extLst>
      <p:ext uri="{BB962C8B-B14F-4D97-AF65-F5344CB8AC3E}">
        <p14:creationId xmlns:p14="http://schemas.microsoft.com/office/powerpoint/2010/main" val="106937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4"/>
            <a:ext cx="10515600" cy="5032375"/>
          </a:xfrm>
        </p:spPr>
        <p:txBody>
          <a:bodyPr>
            <a:normAutofit fontScale="925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3000" b="1" dirty="0"/>
              <a:t>Freins et bénéfices constatés consécutifs à la pandémie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Ralentissement de la fréquence des concertations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Diminution de la communication avec le monde professionnel</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Réduction des contacts informels avec les étudiants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Amélioration et centralisation des ressources pédagogiques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Amélioration de la communication numérique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Travail avec des teams par UE pour diffuser l’information et réaliser des visioconférences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sz="2600" dirty="0"/>
              <a:t>Enregistrement de capsules de présentation de la Haute Ecole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178016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Evolutions institutionnelles</a:t>
            </a:r>
            <a:endParaRPr lang="fr-FR" dirty="0"/>
          </a:p>
        </p:txBody>
      </p:sp>
      <p:sp>
        <p:nvSpPr>
          <p:cNvPr id="6" name="Espace réservé du contenu 5"/>
          <p:cNvSpPr>
            <a:spLocks noGrp="1"/>
          </p:cNvSpPr>
          <p:nvPr>
            <p:ph idx="1"/>
          </p:nvPr>
        </p:nvSpPr>
        <p:spPr>
          <a:xfrm>
            <a:off x="838200" y="1825624"/>
            <a:ext cx="10515600" cy="5032375"/>
          </a:xfrm>
        </p:spPr>
        <p:txBody>
          <a:bodyPr>
            <a:normAutofit/>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Evaluation des stages par le SAR</a:t>
            </a:r>
          </a:p>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Diffusion de valeurs afférentes à la consommation responsable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Salon </a:t>
            </a:r>
            <a:r>
              <a:rPr lang="fr-BE" dirty="0" err="1"/>
              <a:t>consom</a:t>
            </a:r>
            <a:r>
              <a:rPr lang="fr-BE" dirty="0"/>
              <a:t>-acteurs</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Installation de fontaines à eau</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Achat de gourdes</a:t>
            </a:r>
          </a:p>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Engagement d’un consultant  en communication</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Alimentation des pages Facebook de la HEL</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Voir statistiques de « </a:t>
            </a:r>
            <a:r>
              <a:rPr lang="fr-BE" dirty="0" err="1"/>
              <a:t>like</a:t>
            </a:r>
            <a:r>
              <a:rPr lang="fr-BE" dirty="0"/>
              <a:t> » et « </a:t>
            </a:r>
            <a:r>
              <a:rPr lang="fr-BE" dirty="0" err="1"/>
              <a:t>followers</a:t>
            </a:r>
            <a:r>
              <a:rPr lang="fr-BE" dirty="0"/>
              <a:t> » dans portfolio</a:t>
            </a:r>
          </a:p>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Création de « </a:t>
            </a:r>
            <a:r>
              <a:rPr lang="fr-BE" b="1" dirty="0" err="1"/>
              <a:t>My</a:t>
            </a:r>
            <a:r>
              <a:rPr lang="fr-BE" b="1" dirty="0"/>
              <a:t> HEL »</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Espace personnalisé selon PAE ou attributions</a:t>
            </a:r>
            <a:endParaRPr lang="fr-BE" sz="2800" dirty="0"/>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348029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fontScale="92500"/>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Bilan (développement de la culture qualité)</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Commission Qualité (</a:t>
            </a:r>
            <a:r>
              <a:rPr lang="fr-BE" dirty="0" err="1">
                <a:solidFill>
                  <a:srgbClr val="FF0000"/>
                </a:solidFill>
              </a:rPr>
              <a:t>CoQua</a:t>
            </a:r>
            <a:r>
              <a:rPr lang="fr-BE" dirty="0"/>
              <a:t>) depuis mai 2014 (4 réunions par an) : </a:t>
            </a:r>
            <a:r>
              <a:rPr lang="fr-BE" dirty="0">
                <a:solidFill>
                  <a:srgbClr val="FF0000"/>
                </a:solidFill>
              </a:rPr>
              <a:t>présidente CE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Accompagnement continu des coordonnateurs qualité département (enquête de satisfaction des coordonnateurs à propos de la CDQ)</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Rapports des experts </a:t>
            </a:r>
            <a:r>
              <a:rPr lang="fr-BE" dirty="0"/>
              <a:t>et </a:t>
            </a:r>
            <a:r>
              <a:rPr lang="fr-BE" dirty="0">
                <a:solidFill>
                  <a:srgbClr val="FF0000"/>
                </a:solidFill>
              </a:rPr>
              <a:t>plans d’action </a:t>
            </a:r>
            <a:r>
              <a:rPr lang="fr-BE" dirty="0"/>
              <a:t>présentés à tous les acteurs du </a:t>
            </a:r>
            <a:r>
              <a:rPr lang="fr-BE" dirty="0">
                <a:solidFill>
                  <a:srgbClr val="FF0000"/>
                </a:solidFill>
              </a:rPr>
              <a:t>cursus évalué, à la </a:t>
            </a:r>
            <a:r>
              <a:rPr lang="fr-BE" dirty="0" err="1">
                <a:solidFill>
                  <a:srgbClr val="FF0000"/>
                </a:solidFill>
              </a:rPr>
              <a:t>CoQua</a:t>
            </a:r>
            <a:r>
              <a:rPr lang="fr-BE" dirty="0">
                <a:solidFill>
                  <a:srgbClr val="FF0000"/>
                </a:solidFill>
              </a:rPr>
              <a:t>, au Conseil </a:t>
            </a:r>
            <a:r>
              <a:rPr lang="fr-BE" dirty="0" err="1">
                <a:solidFill>
                  <a:srgbClr val="FF0000"/>
                </a:solidFill>
              </a:rPr>
              <a:t>Pédagoqique</a:t>
            </a:r>
            <a:r>
              <a:rPr lang="fr-BE" dirty="0">
                <a:solidFill>
                  <a:srgbClr val="FF0000"/>
                </a:solidFill>
              </a:rPr>
              <a:t> (CP) et à l’Organe de Gestion (OG)</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Information qualité </a:t>
            </a:r>
            <a:r>
              <a:rPr lang="fr-BE" dirty="0"/>
              <a:t>dans chaque </a:t>
            </a:r>
            <a:r>
              <a:rPr lang="fr-BE" u="sng" dirty="0"/>
              <a:t>département</a:t>
            </a:r>
            <a:r>
              <a:rPr lang="fr-BE" dirty="0"/>
              <a:t> lors de chaque rentrée académique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Information qualité à destination du </a:t>
            </a:r>
            <a:r>
              <a:rPr lang="fr-BE" u="sng" dirty="0"/>
              <a:t>conseil des étudiants </a:t>
            </a:r>
            <a:r>
              <a:rPr lang="fr-BE" dirty="0"/>
              <a:t>lors de chaque rentrée académique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Présence systématique de la </a:t>
            </a:r>
            <a:r>
              <a:rPr lang="fr-BE" u="sng" dirty="0"/>
              <a:t>présidente du conseil des étudiants </a:t>
            </a:r>
            <a:r>
              <a:rPr lang="fr-BE" dirty="0"/>
              <a:t>à la </a:t>
            </a:r>
            <a:r>
              <a:rPr lang="fr-BE" dirty="0" err="1"/>
              <a:t>CoQua</a:t>
            </a:r>
            <a:r>
              <a:rPr lang="fr-BE" dirty="0"/>
              <a:t> et aux entretiens lors des visites des experts </a:t>
            </a:r>
            <a:r>
              <a:rPr lang="fr-BE" dirty="0" err="1"/>
              <a:t>Aeqes</a:t>
            </a:r>
            <a:endParaRPr lang="fr-BE" dirty="0"/>
          </a:p>
        </p:txBody>
      </p:sp>
    </p:spTree>
    <p:extLst>
      <p:ext uri="{BB962C8B-B14F-4D97-AF65-F5344CB8AC3E}">
        <p14:creationId xmlns:p14="http://schemas.microsoft.com/office/powerpoint/2010/main" val="10732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lnSpcReduction="10000"/>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Bilan (développement de la culture qualité)</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Participation à différents </a:t>
            </a:r>
            <a:r>
              <a:rPr lang="fr-BE" dirty="0">
                <a:solidFill>
                  <a:srgbClr val="FF0000"/>
                </a:solidFill>
              </a:rPr>
              <a:t>groupes de travail </a:t>
            </a:r>
            <a:r>
              <a:rPr lang="fr-BE" dirty="0"/>
              <a:t>qualité (Comité de gestion de l’</a:t>
            </a:r>
            <a:r>
              <a:rPr lang="fr-BE" dirty="0" err="1"/>
              <a:t>Aeqes</a:t>
            </a:r>
            <a:r>
              <a:rPr lang="fr-BE" dirty="0"/>
              <a:t>, Commission qualité de l’Ares, Commission services collectifs et Commission qualité du pôle Liège-Luxembourg, association </a:t>
            </a:r>
            <a:r>
              <a:rPr lang="fr-BE" dirty="0" err="1"/>
              <a:t>Qwaliris</a:t>
            </a:r>
            <a:r>
              <a:rPr lang="fr-BE" dirty="0"/>
              <a:t>), à différentes </a:t>
            </a:r>
            <a:r>
              <a:rPr lang="fr-BE" dirty="0">
                <a:solidFill>
                  <a:srgbClr val="FF0000"/>
                </a:solidFill>
              </a:rPr>
              <a:t>journées qualité </a:t>
            </a:r>
            <a:r>
              <a:rPr lang="fr-BE" dirty="0"/>
              <a:t>(</a:t>
            </a:r>
            <a:r>
              <a:rPr lang="fr-BE" dirty="0" err="1"/>
              <a:t>Aeqes</a:t>
            </a:r>
            <a:r>
              <a:rPr lang="fr-BE" dirty="0"/>
              <a:t>, Ares, Hers) et à différentes </a:t>
            </a:r>
            <a:r>
              <a:rPr lang="fr-BE" dirty="0">
                <a:solidFill>
                  <a:srgbClr val="FF0000"/>
                </a:solidFill>
              </a:rPr>
              <a:t>formations qualité</a:t>
            </a:r>
            <a:r>
              <a:rPr lang="fr-BE" dirty="0"/>
              <a:t> organisées par le Centre Hainaut-Namur pour la Gestion de la Qualité (CQHN) (Lean-Management, tableaux de bord, gestion de la qualité, …)</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Diffusion du journal qualité «</a:t>
            </a:r>
            <a:r>
              <a:rPr lang="fr-BE" i="1" dirty="0">
                <a:solidFill>
                  <a:srgbClr val="FF0000"/>
                </a:solidFill>
              </a:rPr>
              <a:t>Quality News</a:t>
            </a:r>
            <a:r>
              <a:rPr lang="fr-BE" i="1" dirty="0"/>
              <a:t> </a:t>
            </a:r>
            <a:r>
              <a:rPr lang="fr-BE" dirty="0"/>
              <a:t>» (4 fois par an)</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Rapports annuels </a:t>
            </a:r>
            <a:r>
              <a:rPr lang="fr-BE" dirty="0"/>
              <a:t>qualité insérés dans l’espace qualité accessibles à tous les acteurs de la HEL</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Désignation d’un </a:t>
            </a:r>
            <a:r>
              <a:rPr lang="fr-BE" dirty="0">
                <a:solidFill>
                  <a:srgbClr val="FF0000"/>
                </a:solidFill>
              </a:rPr>
              <a:t>référent qualité </a:t>
            </a:r>
            <a:r>
              <a:rPr lang="fr-BE" dirty="0"/>
              <a:t>par </a:t>
            </a:r>
            <a:r>
              <a:rPr lang="fr-BE" dirty="0">
                <a:solidFill>
                  <a:srgbClr val="FF0000"/>
                </a:solidFill>
              </a:rPr>
              <a:t>département</a:t>
            </a:r>
            <a:r>
              <a:rPr lang="fr-BE" dirty="0"/>
              <a:t> au lieu d’1 référent qualité par bachelier (</a:t>
            </a:r>
            <a:r>
              <a:rPr lang="fr-BE" dirty="0" err="1">
                <a:solidFill>
                  <a:schemeClr val="accent6">
                    <a:lumMod val="75000"/>
                  </a:schemeClr>
                </a:solidFill>
              </a:rPr>
              <a:t>patrick</a:t>
            </a:r>
            <a:r>
              <a:rPr lang="fr-BE" dirty="0">
                <a:solidFill>
                  <a:schemeClr val="accent6">
                    <a:lumMod val="75000"/>
                  </a:schemeClr>
                </a:solidFill>
              </a:rPr>
              <a:t> </a:t>
            </a:r>
            <a:r>
              <a:rPr lang="fr-BE" dirty="0" err="1">
                <a:solidFill>
                  <a:schemeClr val="accent6">
                    <a:lumMod val="75000"/>
                  </a:schemeClr>
                </a:solidFill>
              </a:rPr>
              <a:t>alexandre</a:t>
            </a:r>
            <a:r>
              <a:rPr lang="fr-BE" dirty="0">
                <a:solidFill>
                  <a:schemeClr val="accent6">
                    <a:lumMod val="75000"/>
                  </a:schemeClr>
                </a:solidFill>
              </a:rPr>
              <a:t> et </a:t>
            </a:r>
            <a:r>
              <a:rPr lang="fr-BE" dirty="0" err="1">
                <a:solidFill>
                  <a:schemeClr val="accent6">
                    <a:lumMod val="75000"/>
                  </a:schemeClr>
                </a:solidFill>
              </a:rPr>
              <a:t>emilie</a:t>
            </a:r>
            <a:r>
              <a:rPr lang="fr-BE" dirty="0">
                <a:solidFill>
                  <a:schemeClr val="accent6">
                    <a:lumMod val="75000"/>
                  </a:schemeClr>
                </a:solidFill>
              </a:rPr>
              <a:t> </a:t>
            </a:r>
            <a:r>
              <a:rPr lang="fr-BE" dirty="0" err="1">
                <a:solidFill>
                  <a:schemeClr val="accent6">
                    <a:lumMod val="75000"/>
                  </a:schemeClr>
                </a:solidFill>
              </a:rPr>
              <a:t>halusiak</a:t>
            </a:r>
            <a:r>
              <a:rPr lang="fr-BE" dirty="0"/>
              <a:t>)</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2783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Bilan (développement de la culture qualité)</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Accompagnement par la CDQ des </a:t>
            </a:r>
            <a:r>
              <a:rPr lang="fr-BE" dirty="0">
                <a:solidFill>
                  <a:srgbClr val="FF0000"/>
                </a:solidFill>
              </a:rPr>
              <a:t>4 coordonnateurs qualité </a:t>
            </a:r>
            <a:r>
              <a:rPr lang="fr-BE" dirty="0"/>
              <a:t>département (</a:t>
            </a:r>
            <a:r>
              <a:rPr lang="fr-BE" dirty="0">
                <a:solidFill>
                  <a:srgbClr val="FF0000"/>
                </a:solidFill>
              </a:rPr>
              <a:t>17 cursus évalués</a:t>
            </a:r>
            <a:r>
              <a:rPr lang="fr-BE" dirty="0"/>
              <a:t>)</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Poursuite de la </a:t>
            </a:r>
            <a:r>
              <a:rPr lang="fr-BE" dirty="0" err="1">
                <a:solidFill>
                  <a:srgbClr val="FF0000"/>
                </a:solidFill>
              </a:rPr>
              <a:t>Toolbox</a:t>
            </a:r>
            <a:r>
              <a:rPr lang="fr-BE" dirty="0">
                <a:solidFill>
                  <a:srgbClr val="FF0000"/>
                </a:solidFill>
              </a:rPr>
              <a:t> </a:t>
            </a:r>
            <a:r>
              <a:rPr lang="fr-BE" dirty="0"/>
              <a:t>(projet « on line ») : </a:t>
            </a:r>
            <a:r>
              <a:rPr lang="fr-BE" dirty="0">
                <a:solidFill>
                  <a:srgbClr val="7030A0"/>
                </a:solidFill>
              </a:rPr>
              <a:t>voir dia suivante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Logiciel d’</a:t>
            </a:r>
            <a:r>
              <a:rPr lang="fr-BE" dirty="0">
                <a:solidFill>
                  <a:srgbClr val="FF0000"/>
                </a:solidFill>
              </a:rPr>
              <a:t>enquêtes</a:t>
            </a:r>
            <a:r>
              <a:rPr lang="fr-BE" dirty="0"/>
              <a:t> </a:t>
            </a:r>
            <a:r>
              <a:rPr lang="fr-BE" dirty="0" err="1"/>
              <a:t>Forms</a:t>
            </a:r>
            <a:r>
              <a:rPr lang="fr-BE" dirty="0"/>
              <a:t> dans l’intranet qualité avec 7 questionnaires intra et extra-muros pour chacun des cursus évalués, 2 questionnaires institutionnels, 3 questionnaires extra-muros, ...</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Actualisation des </a:t>
            </a:r>
            <a:r>
              <a:rPr lang="fr-BE" dirty="0">
                <a:solidFill>
                  <a:srgbClr val="FF0000"/>
                </a:solidFill>
              </a:rPr>
              <a:t>plans d’action </a:t>
            </a:r>
            <a:r>
              <a:rPr lang="fr-BE" dirty="0"/>
              <a:t>qualité de la CDQ tous les 3 mois</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Manuel</a:t>
            </a:r>
            <a:r>
              <a:rPr lang="fr-BE" dirty="0"/>
              <a:t> de Procédure Qualité HEL 2020</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Guide</a:t>
            </a:r>
            <a:r>
              <a:rPr lang="fr-BE" dirty="0"/>
              <a:t> du coordonnateur qualité HEL 2020</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71314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de la présentation</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Récapitulatif du processus qualité du cursus chimie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Résumé du dossier d’avancement (DA) et nouvelles avancées depuis sa transmission à l’AEQES en février 2020 </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 de notre bachelier Chimie</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Évolutions institutionnelles</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Cellule démarche qualité</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Consignes pratiques à respecter pour les entretiens à distance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Présentation des experts</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Aménagements horaire pour la participation aux entretiens</a:t>
            </a:r>
          </a:p>
        </p:txBody>
      </p:sp>
    </p:spTree>
    <p:extLst>
      <p:ext uri="{BB962C8B-B14F-4D97-AF65-F5344CB8AC3E}">
        <p14:creationId xmlns:p14="http://schemas.microsoft.com/office/powerpoint/2010/main" val="277194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Bilan (développement de la culture qualité)</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Candidature de la HEL au </a:t>
            </a:r>
            <a:r>
              <a:rPr lang="fr-BE" dirty="0">
                <a:solidFill>
                  <a:srgbClr val="FF0000"/>
                </a:solidFill>
              </a:rPr>
              <a:t>projet pilote d’évaluation institutionnelle </a:t>
            </a:r>
            <a:r>
              <a:rPr lang="fr-BE" dirty="0" err="1"/>
              <a:t>Aeqes</a:t>
            </a:r>
            <a:r>
              <a:rPr lang="fr-BE" dirty="0"/>
              <a:t> (printemps 2018)</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Auto-évaluation institutionnelle </a:t>
            </a:r>
            <a:r>
              <a:rPr lang="fr-BE" dirty="0"/>
              <a:t>en cours depuis 09/19 via l’outil </a:t>
            </a:r>
            <a:r>
              <a:rPr lang="fr-BE" dirty="0">
                <a:solidFill>
                  <a:srgbClr val="FF0000"/>
                </a:solidFill>
              </a:rPr>
              <a:t>CAF</a:t>
            </a:r>
            <a:r>
              <a:rPr lang="fr-BE" dirty="0"/>
              <a:t> (Cadre d’Autoévaluation des Fonctions publiques) : 3 séances de formation au CAF et 12 réunions du groupe de travail composé de 12 membres du personnel (3 par département)</a:t>
            </a:r>
          </a:p>
          <a:p>
            <a:pPr marL="1066800" lvl="1" indent="0">
              <a:lnSpc>
                <a:spcPct val="10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solidFill>
                  <a:srgbClr val="FF0000"/>
                </a:solidFill>
              </a:rPr>
              <a:t>1 plan stratégique et 1 label CAF - 1</a:t>
            </a:r>
            <a:r>
              <a:rPr lang="fr-BE" b="1" baseline="30000" dirty="0">
                <a:solidFill>
                  <a:srgbClr val="FF0000"/>
                </a:solidFill>
              </a:rPr>
              <a:t>ère</a:t>
            </a:r>
            <a:r>
              <a:rPr lang="fr-BE" b="1" dirty="0">
                <a:solidFill>
                  <a:srgbClr val="FF0000"/>
                </a:solidFill>
              </a:rPr>
              <a:t> IES en région liégeoise qui obtiendrait ce LABEL</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pic>
        <p:nvPicPr>
          <p:cNvPr id="4" name="Picture 2" descr="C:\Users\PIERRE\AppData\Local\Microsoft\Windows\Temporary Internet Files\Content.IE5\RG5I1S0P\new-label[1].jpg">
            <a:extLst>
              <a:ext uri="{FF2B5EF4-FFF2-40B4-BE49-F238E27FC236}">
                <a16:creationId xmlns:a16="http://schemas.microsoft.com/office/drawing/2014/main" id="{2C220A70-7390-4F06-8E34-0C0407810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4749290"/>
            <a:ext cx="654704" cy="4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5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lnSpcReduction="10000"/>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solidFill>
                  <a:srgbClr val="FF0000"/>
                </a:solidFill>
              </a:rPr>
              <a:t>35 Nouvelles actions </a:t>
            </a:r>
            <a:r>
              <a:rPr lang="fr-BE" b="1" dirty="0"/>
              <a:t>réalisées depuis le </a:t>
            </a:r>
            <a:r>
              <a:rPr lang="fr-BE" b="1" dirty="0">
                <a:solidFill>
                  <a:srgbClr val="FF0000"/>
                </a:solidFill>
              </a:rPr>
              <a:t>16/08/20</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i="1" dirty="0">
                <a:solidFill>
                  <a:schemeClr val="tx1">
                    <a:lumMod val="65000"/>
                    <a:lumOff val="35000"/>
                  </a:schemeClr>
                </a:solidFill>
              </a:rPr>
              <a:t>Voir les rapports qualité 2019-2020 pour les actions réalisées depuis le dépôt du DA jusqu’au 30/06/20 et le rapport du 08/2020 à 02/2021 pour les 35 nouvelles actions</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Accompagnement</a:t>
            </a:r>
            <a:r>
              <a:rPr lang="fr-BE" dirty="0"/>
              <a:t> par la CDQ des coordonnateurs qualité département (cursus SAGP et primaire : CP 15/12/2020 et OG 28/01/21 ; Logopédie : enquêtes extra-muros automne 2020; AD : entrevues Direction-présidence; présentation </a:t>
            </a:r>
            <a:r>
              <a:rPr lang="fr-BE" dirty="0" err="1"/>
              <a:t>ppt</a:t>
            </a:r>
            <a:r>
              <a:rPr lang="fr-BE" dirty="0"/>
              <a:t> visite experts aux acteurs du cursus 03/02/21; Chimie : entrevues coordonnateur, remise de documents et </a:t>
            </a:r>
            <a:r>
              <a:rPr lang="fr-BE" dirty="0" err="1"/>
              <a:t>ppt</a:t>
            </a:r>
            <a:r>
              <a:rPr lang="fr-BE" dirty="0"/>
              <a:t>; Rapport CAF institutionnel et formation du CD au CAF : CD 22/01/21)</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Nouvelle composition de la CDQ : départ d'une </a:t>
            </a:r>
            <a:r>
              <a:rPr lang="fr-BE" dirty="0" err="1"/>
              <a:t>psycho-pédagogue</a:t>
            </a:r>
            <a:r>
              <a:rPr lang="fr-BE" dirty="0"/>
              <a:t>, arrivée d’un </a:t>
            </a:r>
            <a:r>
              <a:rPr lang="fr-BE" dirty="0">
                <a:solidFill>
                  <a:srgbClr val="FF0000"/>
                </a:solidFill>
              </a:rPr>
              <a:t>informaticien</a:t>
            </a:r>
            <a:r>
              <a:rPr lang="fr-BE" dirty="0"/>
              <a:t> et d’une </a:t>
            </a:r>
            <a:r>
              <a:rPr lang="fr-BE" dirty="0">
                <a:solidFill>
                  <a:srgbClr val="FF0000"/>
                </a:solidFill>
              </a:rPr>
              <a:t>enquêtrice</a:t>
            </a:r>
            <a:r>
              <a:rPr lang="fr-BE" dirty="0"/>
              <a:t> au 14/09/2020 : </a:t>
            </a:r>
            <a:r>
              <a:rPr lang="fr-BE" b="1" dirty="0" err="1">
                <a:solidFill>
                  <a:srgbClr val="7030A0"/>
                </a:solidFill>
              </a:rPr>
              <a:t>antoinette</a:t>
            </a:r>
            <a:r>
              <a:rPr lang="fr-BE" b="1" dirty="0">
                <a:solidFill>
                  <a:srgbClr val="7030A0"/>
                </a:solidFill>
              </a:rPr>
              <a:t> </a:t>
            </a:r>
            <a:r>
              <a:rPr lang="fr-BE" b="1" dirty="0" err="1">
                <a:solidFill>
                  <a:srgbClr val="7030A0"/>
                </a:solidFill>
              </a:rPr>
              <a:t>gianfolcaro</a:t>
            </a:r>
            <a:endParaRPr lang="fr-BE" b="1" dirty="0">
              <a:solidFill>
                <a:srgbClr val="7030A0"/>
              </a:solidFill>
            </a:endParaRPr>
          </a:p>
        </p:txBody>
      </p:sp>
      <p:pic>
        <p:nvPicPr>
          <p:cNvPr id="4" name="Picture 2" descr="C:\Users\PIERRE\AppData\Local\Microsoft\Windows\Temporary Internet Files\Content.IE5\RG5I1S0P\new-label[1].jpg">
            <a:extLst>
              <a:ext uri="{FF2B5EF4-FFF2-40B4-BE49-F238E27FC236}">
                <a16:creationId xmlns:a16="http://schemas.microsoft.com/office/drawing/2014/main" id="{2C220A70-7390-4F06-8E34-0C0407810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5946719"/>
            <a:ext cx="654704" cy="4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4"/>
            <a:ext cx="10515600" cy="5032375"/>
          </a:xfrm>
        </p:spPr>
        <p:txBody>
          <a:bodyPr>
            <a:normAutofit lnSpcReduction="10000"/>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35 Nouvelles actions réalisées depuis le 16/08/20</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Poursuite de la </a:t>
            </a:r>
            <a:r>
              <a:rPr lang="fr-BE" dirty="0" err="1">
                <a:solidFill>
                  <a:srgbClr val="FF0000"/>
                </a:solidFill>
              </a:rPr>
              <a:t>Toolbox</a:t>
            </a:r>
            <a:r>
              <a:rPr lang="fr-BE" dirty="0"/>
              <a:t> (projet « on line ») : </a:t>
            </a:r>
            <a:r>
              <a:rPr lang="fr-BE" b="1" dirty="0" err="1">
                <a:solidFill>
                  <a:srgbClr val="7030A0"/>
                </a:solidFill>
              </a:rPr>
              <a:t>nazmi</a:t>
            </a:r>
            <a:r>
              <a:rPr lang="fr-BE" b="1" dirty="0">
                <a:solidFill>
                  <a:srgbClr val="7030A0"/>
                </a:solidFill>
              </a:rPr>
              <a:t> </a:t>
            </a:r>
            <a:r>
              <a:rPr lang="fr-BE" b="1" dirty="0" err="1">
                <a:solidFill>
                  <a:srgbClr val="7030A0"/>
                </a:solidFill>
              </a:rPr>
              <a:t>ongun</a:t>
            </a:r>
            <a:endParaRPr lang="fr-BE" b="1" dirty="0">
              <a:solidFill>
                <a:srgbClr val="7030A0"/>
              </a:solidFill>
            </a:endParaRP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Actualisation des plans d’action qualité (2020 T1 à T4) et création le 04/02/21d’un </a:t>
            </a:r>
            <a:r>
              <a:rPr lang="fr-BE" dirty="0">
                <a:solidFill>
                  <a:srgbClr val="0070C0"/>
                </a:solidFill>
              </a:rPr>
              <a:t>Groupe de Travail « indicateurs HEL » : réunion 5/03/21 (</a:t>
            </a:r>
            <a:r>
              <a:rPr lang="fr-BE" dirty="0" err="1">
                <a:solidFill>
                  <a:srgbClr val="0070C0"/>
                </a:solidFill>
              </a:rPr>
              <a:t>dir</a:t>
            </a:r>
            <a:r>
              <a:rPr lang="fr-BE" dirty="0">
                <a:solidFill>
                  <a:srgbClr val="0070C0"/>
                </a:solidFill>
              </a:rPr>
              <a:t>)</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Création des </a:t>
            </a:r>
            <a:r>
              <a:rPr lang="fr-BE" dirty="0">
                <a:solidFill>
                  <a:srgbClr val="FF0000"/>
                </a:solidFill>
              </a:rPr>
              <a:t>plans d’action des cursus et de la CDQ </a:t>
            </a:r>
            <a:r>
              <a:rPr lang="fr-BE" dirty="0"/>
              <a:t>en version </a:t>
            </a:r>
            <a:r>
              <a:rPr lang="fr-BE" dirty="0">
                <a:solidFill>
                  <a:srgbClr val="FF0000"/>
                </a:solidFill>
              </a:rPr>
              <a:t>Excel</a:t>
            </a:r>
            <a:r>
              <a:rPr lang="fr-BE" dirty="0"/>
              <a:t> et insérés dans l’intranet « </a:t>
            </a:r>
            <a:r>
              <a:rPr lang="fr-BE" dirty="0">
                <a:solidFill>
                  <a:srgbClr val="FF0000"/>
                </a:solidFill>
              </a:rPr>
              <a:t>One Drive</a:t>
            </a:r>
            <a:r>
              <a:rPr lang="fr-BE" dirty="0"/>
              <a:t> » en écriture et en lecture pour les coordonnateurs qualité département et les directions</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Diffusion du </a:t>
            </a:r>
            <a:r>
              <a:rPr lang="fr-BE" dirty="0">
                <a:solidFill>
                  <a:srgbClr val="FF0000"/>
                </a:solidFill>
              </a:rPr>
              <a:t>Quality News </a:t>
            </a:r>
            <a:r>
              <a:rPr lang="fr-BE" dirty="0"/>
              <a:t>(journal qualité nouvelle version avec photos des membres de la CDQ) par mail les </a:t>
            </a:r>
            <a:r>
              <a:rPr lang="fr-BE" dirty="0">
                <a:solidFill>
                  <a:srgbClr val="FF0000"/>
                </a:solidFill>
              </a:rPr>
              <a:t>26/11/20 et 13/01/21</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Réunions de la </a:t>
            </a:r>
            <a:r>
              <a:rPr lang="fr-BE" dirty="0" err="1">
                <a:solidFill>
                  <a:srgbClr val="FF0000"/>
                </a:solidFill>
              </a:rPr>
              <a:t>CoQua</a:t>
            </a:r>
            <a:r>
              <a:rPr lang="fr-BE" dirty="0">
                <a:solidFill>
                  <a:srgbClr val="FF0000"/>
                </a:solidFill>
              </a:rPr>
              <a:t> les 17/11/20 et 04/02/21 </a:t>
            </a:r>
            <a:r>
              <a:rPr lang="fr-BE" dirty="0"/>
              <a:t>et adoption d’un ROI</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Actualisation </a:t>
            </a:r>
            <a:r>
              <a:rPr lang="fr-BE" dirty="0"/>
              <a:t>du </a:t>
            </a:r>
            <a:r>
              <a:rPr lang="fr-BE" dirty="0">
                <a:solidFill>
                  <a:srgbClr val="FF0000"/>
                </a:solidFill>
              </a:rPr>
              <a:t>Manuel de Procédure Qualité </a:t>
            </a:r>
            <a:r>
              <a:rPr lang="fr-BE" dirty="0"/>
              <a:t>HEL 2020 en novembre 2020 + insertion de </a:t>
            </a:r>
            <a:r>
              <a:rPr lang="fr-BE" dirty="0">
                <a:solidFill>
                  <a:srgbClr val="FF0000"/>
                </a:solidFill>
              </a:rPr>
              <a:t>4 fiches Go Manager et de 3 fiches processus </a:t>
            </a:r>
            <a:r>
              <a:rPr lang="fr-BE" dirty="0"/>
              <a:t>(</a:t>
            </a:r>
            <a:r>
              <a:rPr lang="fr-BE" dirty="0" err="1"/>
              <a:t>Swot</a:t>
            </a:r>
            <a:r>
              <a:rPr lang="fr-BE" dirty="0"/>
              <a:t>, enquêtes cursus et institutionnelle)</a:t>
            </a:r>
            <a:endParaRPr lang="fr-BE" dirty="0">
              <a:cs typeface="Calibri"/>
            </a:endParaRP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pic>
        <p:nvPicPr>
          <p:cNvPr id="4" name="Picture 2" descr="C:\Users\PIERRE\AppData\Local\Microsoft\Windows\Temporary Internet Files\Content.IE5\RG5I1S0P\new-label[1].jpg">
            <a:extLst>
              <a:ext uri="{FF2B5EF4-FFF2-40B4-BE49-F238E27FC236}">
                <a16:creationId xmlns:a16="http://schemas.microsoft.com/office/drawing/2014/main" id="{2C220A70-7390-4F06-8E34-0C0407810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2267348"/>
            <a:ext cx="654704" cy="4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5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Cellule Démarche Qualité (CDQ)</a:t>
            </a:r>
            <a:endParaRPr lang="fr-FR" dirty="0"/>
          </a:p>
        </p:txBody>
      </p:sp>
      <p:sp>
        <p:nvSpPr>
          <p:cNvPr id="6" name="Espace réservé du contenu 5"/>
          <p:cNvSpPr>
            <a:spLocks noGrp="1"/>
          </p:cNvSpPr>
          <p:nvPr>
            <p:ph idx="1"/>
          </p:nvPr>
        </p:nvSpPr>
        <p:spPr>
          <a:xfrm>
            <a:off x="838200" y="1825623"/>
            <a:ext cx="10515600" cy="5032377"/>
          </a:xfrm>
        </p:spPr>
        <p:txBody>
          <a:bodyPr>
            <a:normAutofit/>
          </a:bodyPr>
          <a:lstStyle/>
          <a:p>
            <a:pPr marL="619125"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35 Nouvelles actions réalisées depuis le 16/08/20</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solidFill>
                  <a:srgbClr val="FF0000"/>
                </a:solidFill>
              </a:rPr>
              <a:t>Actualisation</a:t>
            </a:r>
            <a:r>
              <a:rPr lang="fr-BE" dirty="0"/>
              <a:t> du </a:t>
            </a:r>
            <a:r>
              <a:rPr lang="fr-BE" dirty="0">
                <a:solidFill>
                  <a:srgbClr val="FF0000"/>
                </a:solidFill>
              </a:rPr>
              <a:t>Guide</a:t>
            </a:r>
            <a:r>
              <a:rPr lang="fr-BE" dirty="0"/>
              <a:t> du coordonnateur qualité HEL 2020 (novembre)</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Réalisation, par l’enquêtrice de la CDQR, d’</a:t>
            </a:r>
            <a:r>
              <a:rPr lang="fr-BE" dirty="0">
                <a:solidFill>
                  <a:srgbClr val="FF0000"/>
                </a:solidFill>
              </a:rPr>
              <a:t>enquêtes téléphoniques et par mail</a:t>
            </a:r>
            <a:r>
              <a:rPr lang="fr-BE" dirty="0"/>
              <a:t> auprès des </a:t>
            </a:r>
            <a:r>
              <a:rPr lang="fr-BE" dirty="0">
                <a:solidFill>
                  <a:srgbClr val="FF0000"/>
                </a:solidFill>
              </a:rPr>
              <a:t>anciens étudiants, employeurs et maîtres de stage </a:t>
            </a:r>
            <a:r>
              <a:rPr lang="fr-BE" dirty="0"/>
              <a:t>du cursus </a:t>
            </a:r>
            <a:r>
              <a:rPr lang="fr-BE" dirty="0">
                <a:solidFill>
                  <a:srgbClr val="FF0000"/>
                </a:solidFill>
              </a:rPr>
              <a:t>AD</a:t>
            </a:r>
            <a:r>
              <a:rPr lang="fr-BE" dirty="0"/>
              <a:t> (</a:t>
            </a:r>
            <a:r>
              <a:rPr lang="fr-BE" dirty="0" err="1"/>
              <a:t>CoQua</a:t>
            </a:r>
            <a:r>
              <a:rPr lang="fr-BE" dirty="0"/>
              <a:t> du 04/02/21) et </a:t>
            </a:r>
            <a:r>
              <a:rPr lang="fr-BE" dirty="0">
                <a:solidFill>
                  <a:srgbClr val="FF0000"/>
                </a:solidFill>
              </a:rPr>
              <a:t>chimie</a:t>
            </a:r>
            <a:r>
              <a:rPr lang="fr-BE" dirty="0"/>
              <a:t> (enquêtes en cours)</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Réalisation en novembre 2020 par la CDQR d’une </a:t>
            </a:r>
            <a:r>
              <a:rPr lang="fr-BE" dirty="0">
                <a:solidFill>
                  <a:srgbClr val="FF0000"/>
                </a:solidFill>
              </a:rPr>
              <a:t>enquête</a:t>
            </a:r>
            <a:r>
              <a:rPr lang="fr-BE" dirty="0"/>
              <a:t> par mail selon le référentiel </a:t>
            </a:r>
            <a:r>
              <a:rPr lang="fr-BE" dirty="0">
                <a:solidFill>
                  <a:srgbClr val="FF0000"/>
                </a:solidFill>
              </a:rPr>
              <a:t>CAF</a:t>
            </a:r>
            <a:r>
              <a:rPr lang="fr-BE" dirty="0"/>
              <a:t> auprès de tous les </a:t>
            </a:r>
            <a:r>
              <a:rPr lang="fr-BE" dirty="0">
                <a:solidFill>
                  <a:srgbClr val="FF0000"/>
                </a:solidFill>
              </a:rPr>
              <a:t>étudiants de la HEL </a:t>
            </a:r>
            <a:r>
              <a:rPr lang="fr-BE" dirty="0"/>
              <a:t>(taux de participation HEL </a:t>
            </a:r>
            <a:r>
              <a:rPr lang="fr-BE" dirty="0">
                <a:solidFill>
                  <a:srgbClr val="00B050"/>
                </a:solidFill>
              </a:rPr>
              <a:t>35%</a:t>
            </a:r>
            <a:r>
              <a:rPr lang="fr-BE" dirty="0"/>
              <a:t> - Département </a:t>
            </a:r>
            <a:r>
              <a:rPr lang="fr-BE" dirty="0">
                <a:solidFill>
                  <a:srgbClr val="0070C0"/>
                </a:solidFill>
              </a:rPr>
              <a:t>23%</a:t>
            </a:r>
            <a:r>
              <a:rPr lang="fr-BE" dirty="0"/>
              <a:t>) : résultats présentés au CD 22/01/21 et à la </a:t>
            </a:r>
            <a:r>
              <a:rPr lang="fr-BE" dirty="0" err="1"/>
              <a:t>CoQua</a:t>
            </a:r>
            <a:r>
              <a:rPr lang="fr-BE" dirty="0"/>
              <a:t> 04/02/21</a:t>
            </a:r>
          </a:p>
          <a:p>
            <a:pPr marL="1076325" lvl="1" indent="-457200">
              <a:lnSpc>
                <a:spcPct val="10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Rédaction du </a:t>
            </a:r>
            <a:r>
              <a:rPr lang="fr-BE" dirty="0">
                <a:solidFill>
                  <a:srgbClr val="FF0000"/>
                </a:solidFill>
              </a:rPr>
              <a:t>rapport d’auto-évaluation CAF </a:t>
            </a:r>
            <a:r>
              <a:rPr lang="fr-BE" dirty="0"/>
              <a:t>avec </a:t>
            </a:r>
            <a:r>
              <a:rPr lang="fr-BE" dirty="0">
                <a:solidFill>
                  <a:srgbClr val="7030A0"/>
                </a:solidFill>
              </a:rPr>
              <a:t>insertion</a:t>
            </a:r>
            <a:r>
              <a:rPr lang="fr-BE" dirty="0"/>
              <a:t> des </a:t>
            </a:r>
            <a:r>
              <a:rPr lang="fr-BE" dirty="0">
                <a:solidFill>
                  <a:srgbClr val="00B050"/>
                </a:solidFill>
              </a:rPr>
              <a:t>résultats de l’enquête CAF étudiants et des actions issues des évaluations des cursus AEQES</a:t>
            </a:r>
            <a:r>
              <a:rPr lang="fr-BE" dirty="0"/>
              <a:t> : présentation du rapport et du relevé des actions au CD </a:t>
            </a:r>
            <a:r>
              <a:rPr lang="fr-BE" dirty="0">
                <a:solidFill>
                  <a:srgbClr val="0070C0"/>
                </a:solidFill>
              </a:rPr>
              <a:t>22/01/21</a:t>
            </a:r>
            <a:endParaRPr lang="fr-BE" dirty="0">
              <a:solidFill>
                <a:srgbClr val="0070C0"/>
              </a:solidFill>
              <a:cs typeface="Calibri"/>
            </a:endParaRPr>
          </a:p>
        </p:txBody>
      </p:sp>
      <p:pic>
        <p:nvPicPr>
          <p:cNvPr id="4" name="Picture 2" descr="C:\Users\PIERRE\AppData\Local\Microsoft\Windows\Temporary Internet Files\Content.IE5\RG5I1S0P\new-label[1].jpg">
            <a:extLst>
              <a:ext uri="{FF2B5EF4-FFF2-40B4-BE49-F238E27FC236}">
                <a16:creationId xmlns:a16="http://schemas.microsoft.com/office/drawing/2014/main" id="{2C220A70-7390-4F06-8E34-0C0407810A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2942262"/>
            <a:ext cx="654704" cy="4381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IERRE\AppData\Local\Microsoft\Windows\Temporary Internet Files\Content.IE5\RG5I1S0P\new-label[1].jpg">
            <a:extLst>
              <a:ext uri="{FF2B5EF4-FFF2-40B4-BE49-F238E27FC236}">
                <a16:creationId xmlns:a16="http://schemas.microsoft.com/office/drawing/2014/main" id="{34F520D7-16D0-4442-8B40-9DE59FDD6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4058901"/>
            <a:ext cx="654704" cy="438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IERRE\AppData\Local\Microsoft\Windows\Temporary Internet Files\Content.IE5\RG5I1S0P\new-label[1].jpg">
            <a:extLst>
              <a:ext uri="{FF2B5EF4-FFF2-40B4-BE49-F238E27FC236}">
                <a16:creationId xmlns:a16="http://schemas.microsoft.com/office/drawing/2014/main" id="{34F520D7-16D0-4442-8B40-9DE59FDD6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5582900"/>
            <a:ext cx="654704" cy="4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9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de la présentation</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Récapitulatif du processus qualité du cursus chimie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Résumé du dossier d’avancement (DA) et nouvelles avancées depuis sa transmission à l’AEQES en février 2020 </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 de notre bachelier Chimie</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Évolutions institutionnelles</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Cellule démarche qualité</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Consignes pratiques à respecter pour les entretiens à distance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Présentation des experts</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Aménagements horaire pour la participation aux entretiens</a:t>
            </a:r>
          </a:p>
        </p:txBody>
      </p:sp>
    </p:spTree>
    <p:extLst>
      <p:ext uri="{BB962C8B-B14F-4D97-AF65-F5344CB8AC3E}">
        <p14:creationId xmlns:p14="http://schemas.microsoft.com/office/powerpoint/2010/main" val="3407667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Planning des interviews</a:t>
            </a:r>
            <a:endParaRPr lang="fr-FR" dirty="0"/>
          </a:p>
        </p:txBody>
      </p:sp>
      <p:pic>
        <p:nvPicPr>
          <p:cNvPr id="4" name="Image 3"/>
          <p:cNvPicPr>
            <a:picLocks noChangeAspect="1"/>
          </p:cNvPicPr>
          <p:nvPr/>
        </p:nvPicPr>
        <p:blipFill rotWithShape="1">
          <a:blip r:embed="rId2"/>
          <a:srcRect l="1875" t="28029" r="40221" b="12139"/>
          <a:stretch/>
        </p:blipFill>
        <p:spPr>
          <a:xfrm>
            <a:off x="1758295" y="1818000"/>
            <a:ext cx="8675409" cy="5040000"/>
          </a:xfrm>
          <a:prstGeom prst="rect">
            <a:avLst/>
          </a:prstGeom>
        </p:spPr>
      </p:pic>
    </p:spTree>
    <p:extLst>
      <p:ext uri="{BB962C8B-B14F-4D97-AF65-F5344CB8AC3E}">
        <p14:creationId xmlns:p14="http://schemas.microsoft.com/office/powerpoint/2010/main" val="194912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Planning des interviews (suite)</a:t>
            </a:r>
            <a:endParaRPr lang="fr-FR" dirty="0"/>
          </a:p>
        </p:txBody>
      </p:sp>
      <p:pic>
        <p:nvPicPr>
          <p:cNvPr id="3" name="Image 2"/>
          <p:cNvPicPr>
            <a:picLocks noChangeAspect="1"/>
          </p:cNvPicPr>
          <p:nvPr/>
        </p:nvPicPr>
        <p:blipFill rotWithShape="1">
          <a:blip r:embed="rId2"/>
          <a:srcRect l="1936" t="27086" r="40242" b="11809"/>
          <a:stretch/>
        </p:blipFill>
        <p:spPr>
          <a:xfrm>
            <a:off x="1854591" y="1818000"/>
            <a:ext cx="8482817" cy="5040000"/>
          </a:xfrm>
          <a:prstGeom prst="rect">
            <a:avLst/>
          </a:prstGeom>
        </p:spPr>
      </p:pic>
    </p:spTree>
    <p:extLst>
      <p:ext uri="{BB962C8B-B14F-4D97-AF65-F5344CB8AC3E}">
        <p14:creationId xmlns:p14="http://schemas.microsoft.com/office/powerpoint/2010/main" val="127007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Consignes lors des visioconférences</a:t>
            </a:r>
            <a:endParaRPr lang="fr-FR" dirty="0"/>
          </a:p>
        </p:txBody>
      </p:sp>
      <p:sp>
        <p:nvSpPr>
          <p:cNvPr id="6" name="Espace réservé du contenu 5"/>
          <p:cNvSpPr>
            <a:spLocks noGrp="1"/>
          </p:cNvSpPr>
          <p:nvPr>
            <p:ph idx="1"/>
          </p:nvPr>
        </p:nvSpPr>
        <p:spPr>
          <a:xfrm>
            <a:off x="838200" y="1825625"/>
            <a:ext cx="10515600" cy="4832752"/>
          </a:xfrm>
        </p:spPr>
        <p:txBody>
          <a:bodyPr>
            <a:normAutofit fontScale="925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Pas de connexion via smartphone ou tablette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Webcam obligatoire durant toute la durée de l’entretien</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Confidentialité : seul(e) dans une pièce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Version mise à jour de Firefox ou Chrome (navigateur)</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Casque avec micro intégré de préférence (muet sauf si prise de parole)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Connexion 5 minutes avant le début des entretiens </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163862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Consignes lors des visioconférences</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Pas d’enregistrement</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Fond d’écran HEL pour tous les interviewé(e)s et Qualité pour la CDQ</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Consignes envoyées par l’AEQES aux participants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 éteindre le micro</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 demander la parole (via chat et/ou l’outil « lever la main »)</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 poser une question</a:t>
            </a:r>
          </a:p>
        </p:txBody>
      </p:sp>
    </p:spTree>
    <p:extLst>
      <p:ext uri="{BB962C8B-B14F-4D97-AF65-F5344CB8AC3E}">
        <p14:creationId xmlns:p14="http://schemas.microsoft.com/office/powerpoint/2010/main" val="117714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de la présentation</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Récapitulatif du processus qualité du cursus chimie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Résumé du dossier d’avancement (DA) et nouvelles avancées depuis sa transmission à l’AEQES en février 2020 </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 de notre bachelier Chimie</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Évolutions institutionnelles</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Cellule démarche qualité</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Consignes pratiques à respecter pour les entretiens à distance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Présentation des experts</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Aménagements horaire pour la participation aux entretiens</a:t>
            </a:r>
          </a:p>
        </p:txBody>
      </p:sp>
    </p:spTree>
    <p:extLst>
      <p:ext uri="{BB962C8B-B14F-4D97-AF65-F5344CB8AC3E}">
        <p14:creationId xmlns:p14="http://schemas.microsoft.com/office/powerpoint/2010/main" val="320298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Evaluation initiale</a:t>
            </a:r>
            <a:endParaRPr lang="fr-FR" dirty="0"/>
          </a:p>
        </p:txBody>
      </p:sp>
      <p:pic>
        <p:nvPicPr>
          <p:cNvPr id="4" name="Espace réservé du contenu 4" descr="Capture d’écran 2018-08-28 à 09.40.26.png"/>
          <p:cNvPicPr>
            <a:picLocks noChangeAspect="1"/>
          </p:cNvPicPr>
          <p:nvPr/>
        </p:nvPicPr>
        <p:blipFill>
          <a:blip r:embed="rId2"/>
          <a:srcRect l="3752" t="32497" r="2191" b="18127"/>
          <a:stretch>
            <a:fillRect/>
          </a:stretch>
        </p:blipFill>
        <p:spPr>
          <a:xfrm>
            <a:off x="47872" y="2753633"/>
            <a:ext cx="12096255" cy="2976735"/>
          </a:xfrm>
          <a:prstGeom prst="rect">
            <a:avLst/>
          </a:prstGeom>
        </p:spPr>
      </p:pic>
      <p:sp>
        <p:nvSpPr>
          <p:cNvPr id="3" name="ZoneTexte 2"/>
          <p:cNvSpPr txBox="1"/>
          <p:nvPr/>
        </p:nvSpPr>
        <p:spPr>
          <a:xfrm>
            <a:off x="226492" y="2414429"/>
            <a:ext cx="1075936" cy="369332"/>
          </a:xfrm>
          <a:prstGeom prst="rect">
            <a:avLst/>
          </a:prstGeom>
          <a:solidFill>
            <a:srgbClr val="005B6C"/>
          </a:solidFill>
        </p:spPr>
        <p:txBody>
          <a:bodyPr wrap="none" rtlCol="0">
            <a:spAutoFit/>
          </a:bodyPr>
          <a:lstStyle/>
          <a:p>
            <a:r>
              <a:rPr lang="fr-FR" b="1" dirty="0">
                <a:solidFill>
                  <a:schemeClr val="bg1"/>
                </a:solidFill>
              </a:rPr>
              <a:t>Juin 2014</a:t>
            </a:r>
          </a:p>
        </p:txBody>
      </p:sp>
      <p:sp>
        <p:nvSpPr>
          <p:cNvPr id="7" name="ZoneTexte 6"/>
          <p:cNvSpPr txBox="1"/>
          <p:nvPr/>
        </p:nvSpPr>
        <p:spPr>
          <a:xfrm>
            <a:off x="4272469" y="2402753"/>
            <a:ext cx="1191736" cy="369332"/>
          </a:xfrm>
          <a:prstGeom prst="rect">
            <a:avLst/>
          </a:prstGeom>
          <a:solidFill>
            <a:srgbClr val="92D050"/>
          </a:solidFill>
          <a:ln w="53975">
            <a:solidFill>
              <a:srgbClr val="005B6C"/>
            </a:solidFill>
          </a:ln>
        </p:spPr>
        <p:txBody>
          <a:bodyPr wrap="none" rtlCol="0">
            <a:spAutoFit/>
          </a:bodyPr>
          <a:lstStyle/>
          <a:p>
            <a:r>
              <a:rPr lang="fr-FR" b="1" dirty="0">
                <a:solidFill>
                  <a:schemeClr val="bg1"/>
                </a:solidFill>
              </a:rPr>
              <a:t>Mars 2015</a:t>
            </a:r>
          </a:p>
        </p:txBody>
      </p:sp>
      <p:sp>
        <p:nvSpPr>
          <p:cNvPr id="8" name="ZoneTexte 7"/>
          <p:cNvSpPr txBox="1"/>
          <p:nvPr/>
        </p:nvSpPr>
        <p:spPr>
          <a:xfrm>
            <a:off x="5942828" y="2414429"/>
            <a:ext cx="1085554" cy="369332"/>
          </a:xfrm>
          <a:prstGeom prst="rect">
            <a:avLst/>
          </a:prstGeom>
          <a:solidFill>
            <a:srgbClr val="92D050"/>
          </a:solidFill>
          <a:ln w="53975">
            <a:noFill/>
          </a:ln>
        </p:spPr>
        <p:txBody>
          <a:bodyPr wrap="none" rtlCol="0">
            <a:spAutoFit/>
          </a:bodyPr>
          <a:lstStyle/>
          <a:p>
            <a:r>
              <a:rPr lang="fr-FR" b="1" dirty="0">
                <a:solidFill>
                  <a:schemeClr val="bg1"/>
                </a:solidFill>
              </a:rPr>
              <a:t>Juin 2015</a:t>
            </a:r>
          </a:p>
        </p:txBody>
      </p:sp>
      <p:sp>
        <p:nvSpPr>
          <p:cNvPr id="9" name="ZoneTexte 8"/>
          <p:cNvSpPr txBox="1"/>
          <p:nvPr/>
        </p:nvSpPr>
        <p:spPr>
          <a:xfrm>
            <a:off x="7508506" y="2414429"/>
            <a:ext cx="1018227" cy="369332"/>
          </a:xfrm>
          <a:prstGeom prst="rect">
            <a:avLst/>
          </a:prstGeom>
          <a:solidFill>
            <a:srgbClr val="92D050"/>
          </a:solidFill>
          <a:ln w="53975">
            <a:noFill/>
          </a:ln>
        </p:spPr>
        <p:txBody>
          <a:bodyPr wrap="none" rtlCol="0">
            <a:spAutoFit/>
          </a:bodyPr>
          <a:lstStyle/>
          <a:p>
            <a:r>
              <a:rPr lang="fr-FR" b="1" dirty="0" err="1">
                <a:solidFill>
                  <a:schemeClr val="bg1"/>
                </a:solidFill>
              </a:rPr>
              <a:t>Juil</a:t>
            </a:r>
            <a:r>
              <a:rPr lang="fr-FR" b="1" dirty="0">
                <a:solidFill>
                  <a:schemeClr val="bg1"/>
                </a:solidFill>
              </a:rPr>
              <a:t> 2015</a:t>
            </a:r>
          </a:p>
        </p:txBody>
      </p:sp>
      <p:sp>
        <p:nvSpPr>
          <p:cNvPr id="10" name="ZoneTexte 9"/>
          <p:cNvSpPr txBox="1"/>
          <p:nvPr/>
        </p:nvSpPr>
        <p:spPr>
          <a:xfrm>
            <a:off x="8670493" y="2414429"/>
            <a:ext cx="1089657" cy="369332"/>
          </a:xfrm>
          <a:prstGeom prst="rect">
            <a:avLst/>
          </a:prstGeom>
          <a:solidFill>
            <a:srgbClr val="92D050"/>
          </a:solidFill>
          <a:ln w="53975">
            <a:noFill/>
          </a:ln>
        </p:spPr>
        <p:txBody>
          <a:bodyPr wrap="none" rtlCol="0">
            <a:spAutoFit/>
          </a:bodyPr>
          <a:lstStyle/>
          <a:p>
            <a:r>
              <a:rPr lang="fr-FR" b="1" dirty="0" err="1">
                <a:solidFill>
                  <a:schemeClr val="bg1"/>
                </a:solidFill>
              </a:rPr>
              <a:t>Nov</a:t>
            </a:r>
            <a:r>
              <a:rPr lang="fr-FR" b="1" dirty="0">
                <a:solidFill>
                  <a:schemeClr val="bg1"/>
                </a:solidFill>
              </a:rPr>
              <a:t> 2015</a:t>
            </a:r>
          </a:p>
        </p:txBody>
      </p:sp>
      <p:sp>
        <p:nvSpPr>
          <p:cNvPr id="11" name="ZoneTexte 10"/>
          <p:cNvSpPr txBox="1"/>
          <p:nvPr/>
        </p:nvSpPr>
        <p:spPr>
          <a:xfrm>
            <a:off x="9903910" y="2422325"/>
            <a:ext cx="1125565" cy="369332"/>
          </a:xfrm>
          <a:prstGeom prst="rect">
            <a:avLst/>
          </a:prstGeom>
          <a:solidFill>
            <a:srgbClr val="005B6C"/>
          </a:solidFill>
        </p:spPr>
        <p:txBody>
          <a:bodyPr wrap="none" rtlCol="0">
            <a:spAutoFit/>
          </a:bodyPr>
          <a:lstStyle/>
          <a:p>
            <a:r>
              <a:rPr lang="fr-FR" b="1" dirty="0" err="1">
                <a:solidFill>
                  <a:schemeClr val="bg1"/>
                </a:solidFill>
              </a:rPr>
              <a:t>Janv</a:t>
            </a:r>
            <a:r>
              <a:rPr lang="fr-FR" b="1" dirty="0">
                <a:solidFill>
                  <a:schemeClr val="bg1"/>
                </a:solidFill>
              </a:rPr>
              <a:t> 2016</a:t>
            </a:r>
          </a:p>
        </p:txBody>
      </p:sp>
      <p:sp>
        <p:nvSpPr>
          <p:cNvPr id="5" name="Flèche vers le bas 4"/>
          <p:cNvSpPr/>
          <p:nvPr/>
        </p:nvSpPr>
        <p:spPr>
          <a:xfrm>
            <a:off x="6400800" y="4800600"/>
            <a:ext cx="174812" cy="5109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768628" y="5478093"/>
            <a:ext cx="3433953" cy="923330"/>
          </a:xfrm>
          <a:prstGeom prst="rect">
            <a:avLst/>
          </a:prstGeom>
          <a:noFill/>
        </p:spPr>
        <p:txBody>
          <a:bodyPr wrap="square" rtlCol="0">
            <a:spAutoFit/>
          </a:bodyPr>
          <a:lstStyle/>
          <a:p>
            <a:pPr algn="ctr"/>
            <a:r>
              <a:rPr lang="fr-FR" b="1" dirty="0">
                <a:solidFill>
                  <a:srgbClr val="FF0000"/>
                </a:solidFill>
              </a:rPr>
              <a:t>Document évolutif (dossiers informatiques) permettant de documenter les actions prises</a:t>
            </a:r>
          </a:p>
        </p:txBody>
      </p:sp>
    </p:spTree>
    <p:extLst>
      <p:ext uri="{BB962C8B-B14F-4D97-AF65-F5344CB8AC3E}">
        <p14:creationId xmlns:p14="http://schemas.microsoft.com/office/powerpoint/2010/main" val="351781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Monsieur Philippe </a:t>
            </a:r>
            <a:r>
              <a:rPr lang="fr-BE" b="1" u="sng" dirty="0" err="1">
                <a:solidFill>
                  <a:srgbClr val="5FB55F"/>
                </a:solidFill>
              </a:rPr>
              <a:t>Maurin</a:t>
            </a:r>
            <a:endParaRPr lang="fr-FR" dirty="0"/>
          </a:p>
        </p:txBody>
      </p:sp>
      <p:sp>
        <p:nvSpPr>
          <p:cNvPr id="6" name="Espace réservé du contenu 5"/>
          <p:cNvSpPr>
            <a:spLocks noGrp="1"/>
          </p:cNvSpPr>
          <p:nvPr>
            <p:ph idx="1"/>
          </p:nvPr>
        </p:nvSpPr>
        <p:spPr>
          <a:xfrm>
            <a:off x="838200" y="1825625"/>
            <a:ext cx="10515600" cy="4832752"/>
          </a:xfrm>
        </p:spPr>
        <p:txBody>
          <a:bodyPr>
            <a:normAutofit fontScale="550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Matière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Sciences physiques, chimiques et géographiques (2014-2015)</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Universités, Hautes écoles et Enseignement de promotion sociale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Type d’expert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Expert pair</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Description</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t>Titulaire d'un DEA et d'un doctorat en chimie organique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t>Maitre de conférences en chimie organique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t>Directeur du département d'enseignement de chimie de l'Ecole Normale Supérieure de Lyon (France)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t>Chargé de mission auprès de la vice-présidence étude de l'ENS de Lyon pour les Formations et les Carrières en sciences exactes et expérimentales (depuis 2014)</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t>Assure la coordination au niveau de la région Rhône-Alpes de la filière chimie du Conservatoire National des Arts et Métiers (</a:t>
            </a:r>
            <a:r>
              <a:rPr lang="fr-FR" dirty="0" err="1"/>
              <a:t>Cnam</a:t>
            </a:r>
            <a:r>
              <a:rPr lang="fr-FR" dirty="0"/>
              <a:t> Rhône-Alpes) pour la formation continue (participation à l'autoévaluation de la filière d'études dont il est responsable)</a:t>
            </a:r>
            <a:r>
              <a:rPr lang="fr-BE" dirty="0"/>
              <a:t> </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300996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Madame Dominique </a:t>
            </a:r>
            <a:r>
              <a:rPr lang="fr-BE" b="1" u="sng" dirty="0" err="1">
                <a:solidFill>
                  <a:srgbClr val="5FB55F"/>
                </a:solidFill>
              </a:rPr>
              <a:t>Pareau</a:t>
            </a:r>
            <a:endParaRPr lang="fr-FR" dirty="0"/>
          </a:p>
        </p:txBody>
      </p:sp>
      <p:sp>
        <p:nvSpPr>
          <p:cNvPr id="6" name="Espace réservé du contenu 5"/>
          <p:cNvSpPr>
            <a:spLocks noGrp="1"/>
          </p:cNvSpPr>
          <p:nvPr>
            <p:ph idx="1"/>
          </p:nvPr>
        </p:nvSpPr>
        <p:spPr>
          <a:xfrm>
            <a:off x="838200" y="1825625"/>
            <a:ext cx="10515600" cy="4832752"/>
          </a:xfrm>
        </p:spPr>
        <p:txBody>
          <a:bodyPr>
            <a:normAutofit fontScale="325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Matière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Sciences physiques, chimiques et géographiques (2020-2021, évaluations continues)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Universités, Hautes écoles et Enseignement de promotion sociale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Type d’expert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Experte en gestion de la qualité</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Description</a:t>
            </a:r>
          </a:p>
          <a:p>
            <a:r>
              <a:rPr lang="fr-FR" dirty="0"/>
              <a:t>Ingénieure diplômée de l'Ecole Centrale Paris (1974) et titulaire d'un doctorat ès sciences physiques de l'université Paris VI (1981), Dominique </a:t>
            </a:r>
            <a:r>
              <a:rPr lang="fr-FR" dirty="0" err="1"/>
              <a:t>Pareau</a:t>
            </a:r>
            <a:r>
              <a:rPr lang="fr-FR" dirty="0"/>
              <a:t> a été professeure en Génie des procédés et Biotechnologies à l'Ecole Centrale Paris (ECP), puis à l'école </a:t>
            </a:r>
            <a:r>
              <a:rPr lang="fr-FR" dirty="0" err="1"/>
              <a:t>CentraleSupélec</a:t>
            </a:r>
            <a:r>
              <a:rPr lang="fr-FR" dirty="0"/>
              <a:t>. Elle y a assuré la responsabilité de plusieurs masters (génie des procédés, biotechnologies, environnement et énergie nucléaire) et a enseigné dans les différents niveaux du cursus ingénieur.</a:t>
            </a:r>
          </a:p>
          <a:p>
            <a:br>
              <a:rPr lang="fr-FR" dirty="0"/>
            </a:br>
            <a:r>
              <a:rPr lang="fr-FR" dirty="0"/>
              <a:t>Dominique </a:t>
            </a:r>
            <a:r>
              <a:rPr lang="fr-FR" dirty="0" err="1"/>
              <a:t>Pareau</a:t>
            </a:r>
            <a:r>
              <a:rPr lang="fr-FR" dirty="0"/>
              <a:t> a été titulaire de cours de Génie des Procédés dans diverses institutions (Faculté de Pharmacie Paris XI, Université Paris-Saclay, Institut National des Sciences et Techniques Nucléaires, Ecole Centrale Pékin). Elle continue à intervenir plusieurs fois par an à l'Ecole Centrale Pékin en génie des procédés, en séminaire de professionnalisation des élèves-ingénieurs et en encadrement/évaluation de projets d'entreprise.</a:t>
            </a:r>
          </a:p>
          <a:p>
            <a:br>
              <a:rPr lang="fr-FR" dirty="0"/>
            </a:br>
            <a:r>
              <a:rPr lang="fr-FR" dirty="0"/>
              <a:t>En 2010, elle a créé à l'Ecole Centrale Paris une chaire d'enseignement et de recherche en Biotechnologies Industrielles, supportée par la région Champagne Ardenne, le département de la Marne et Reims Métropole. Elle a dirigé cette chaire de sa création à janvier 2015.</a:t>
            </a:r>
          </a:p>
          <a:p>
            <a:br>
              <a:rPr lang="fr-FR" dirty="0"/>
            </a:br>
            <a:r>
              <a:rPr lang="fr-FR" dirty="0"/>
              <a:t>Sa recherche s'est principalement intéressée aux procédés séparatifs et biotechnologiques appliqués notamment à l'environnement et aux </a:t>
            </a:r>
            <a:r>
              <a:rPr lang="fr-FR" dirty="0" err="1"/>
              <a:t>agroressources</a:t>
            </a:r>
            <a:r>
              <a:rPr lang="fr-FR" dirty="0"/>
              <a:t>, et elle a dirigé une cinquantaine de doctorats dans ces domaines.</a:t>
            </a:r>
          </a:p>
          <a:p>
            <a:br>
              <a:rPr lang="fr-FR" dirty="0"/>
            </a:br>
            <a:r>
              <a:rPr lang="fr-FR" dirty="0"/>
              <a:t>Durant son mandat de directrice des études à l'ECP (2003-2009), Dominique </a:t>
            </a:r>
            <a:r>
              <a:rPr lang="fr-FR" dirty="0" err="1"/>
              <a:t>Pareau</a:t>
            </a:r>
            <a:r>
              <a:rPr lang="fr-FR" dirty="0"/>
              <a:t> a conduit une réforme du cursus ingénieur, fondée sur l'approche par compétences et a directement participé à la gestion de la qualité de l'établissement, étant responsable des aspects formation et pédagogie.</a:t>
            </a:r>
          </a:p>
          <a:p>
            <a:br>
              <a:rPr lang="fr-FR" dirty="0"/>
            </a:br>
            <a:r>
              <a:rPr lang="fr-FR" dirty="0"/>
              <a:t>Elle a été membre de la Commission des Titres d'ingénieur de 2008 à 2016 et a réalisé une trentaine d'audits d'écoles d'ingénieur en France en tant que membre ou responsable de l'équipe. Elle a rejoint un panel d'experts internationaux mandatés par l'Agence suisse d'accréditation (AAQ) pour une mission à L'Ecole Polytechnique Fédérale de Lausanne. Elle a également été membre de l'équipe conjointe AEQES/CTI pour l'évaluation et le suivi des formations « Ingénieurs civils - </a:t>
            </a:r>
            <a:r>
              <a:rPr lang="fr-FR" dirty="0" err="1"/>
              <a:t>Bioingénieurs</a:t>
            </a:r>
            <a:r>
              <a:rPr lang="fr-FR" dirty="0"/>
              <a:t> » et a ainsi visité de nombreux établissements en Fédération Wallonie-Bruxelles.</a:t>
            </a:r>
          </a:p>
          <a:p>
            <a:br>
              <a:rPr lang="fr-FR" dirty="0"/>
            </a:br>
            <a:r>
              <a:rPr lang="fr-FR" dirty="0"/>
              <a:t>Elle a par ailleurs participé à la création de deux écoles d'ingénieur et d'une formation d'ingénieur, en France et en Chine.</a:t>
            </a:r>
          </a:p>
          <a:p>
            <a:br>
              <a:rPr lang="fr-FR" dirty="0"/>
            </a:br>
            <a:r>
              <a:rPr lang="fr-FR" dirty="0"/>
              <a:t>Professeure émérite à l'Ecole </a:t>
            </a:r>
            <a:r>
              <a:rPr lang="fr-FR" dirty="0" err="1"/>
              <a:t>CentraleSupélec</a:t>
            </a:r>
            <a:r>
              <a:rPr lang="fr-FR" dirty="0"/>
              <a:t>, Dominique </a:t>
            </a:r>
            <a:r>
              <a:rPr lang="fr-FR" dirty="0" err="1"/>
              <a:t>Pareau</a:t>
            </a:r>
            <a:r>
              <a:rPr lang="fr-FR" dirty="0"/>
              <a:t> continue à exercer des missions d'expertise et audit en France et en Belgique et à enseigner en Chine.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111014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Monsieur Antoine </a:t>
            </a:r>
            <a:r>
              <a:rPr lang="fr-BE" b="1" u="sng" dirty="0" err="1">
                <a:solidFill>
                  <a:srgbClr val="5FB55F"/>
                </a:solidFill>
              </a:rPr>
              <a:t>Gekière</a:t>
            </a:r>
            <a:endParaRPr lang="fr-FR" dirty="0"/>
          </a:p>
        </p:txBody>
      </p:sp>
      <p:sp>
        <p:nvSpPr>
          <p:cNvPr id="6" name="Espace réservé du contenu 5"/>
          <p:cNvSpPr>
            <a:spLocks noGrp="1"/>
          </p:cNvSpPr>
          <p:nvPr>
            <p:ph idx="1"/>
          </p:nvPr>
        </p:nvSpPr>
        <p:spPr>
          <a:xfrm>
            <a:off x="838200" y="1825625"/>
            <a:ext cx="10515600" cy="4832752"/>
          </a:xfrm>
        </p:spPr>
        <p:txBody>
          <a:bodyPr>
            <a:normAutofit fontScale="325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Matière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Sciences physiques, chimiques et géographiques (2020-2021, évaluations continues)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Universités, Hautes écoles et Enseignement de promotion sociale</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Type d’expert</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Expert étudiant</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Description</a:t>
            </a:r>
          </a:p>
          <a:p>
            <a:pPr fontAlgn="base"/>
            <a:r>
              <a:rPr lang="fr-FR" dirty="0"/>
              <a:t>Antoine </a:t>
            </a:r>
            <a:r>
              <a:rPr lang="fr-FR" dirty="0" err="1"/>
              <a:t>Gekière</a:t>
            </a:r>
            <a:r>
              <a:rPr lang="fr-FR" dirty="0"/>
              <a:t> est inscrit au sein du master en Biologie des Organismes et Écologie à finalité approfondie au sein de l'Université de Mons (UMONS). Au cours de son bachelier, il lui été donné de dispenser des tutorats à des étudiants inscrits dans la Faculté des Sciences ainsi que d'assister des étudiants dans leur dernière année secondaire dans le cadre de leur préparation aux examens d'entrée en médecine.</a:t>
            </a:r>
          </a:p>
          <a:p>
            <a:pPr fontAlgn="base"/>
            <a:br>
              <a:rPr lang="fr-FR" sz="8000" dirty="0"/>
            </a:br>
            <a:r>
              <a:rPr lang="fr-FR" dirty="0"/>
              <a:t>Il s'est rendu au Liban pendant 15 jours, au sein du Service de Zoologie de l'UMONS et via une bourse d'initiation à la recherche octroyée par la Faculté des Sciences, afin d'assister un aspirant FNRS dans le cadre de sa thèse : « Évolution des communautés de bourdons d'Europe dans un contexte de changement climatique ».</a:t>
            </a:r>
          </a:p>
          <a:p>
            <a:pPr fontAlgn="base"/>
            <a:br>
              <a:rPr lang="fr-FR" sz="8000" dirty="0"/>
            </a:br>
            <a:r>
              <a:rPr lang="fr-FR" dirty="0"/>
              <a:t>Au cours de sa première année de Master à l'UMONS, il a pris part au projet européen</a:t>
            </a:r>
            <a:r>
              <a:rPr lang="fr-FR" i="1" dirty="0"/>
              <a:t> </a:t>
            </a:r>
            <a:r>
              <a:rPr lang="fr-FR" i="1" dirty="0" err="1"/>
              <a:t>PoshBee</a:t>
            </a:r>
            <a:r>
              <a:rPr lang="fr-FR" dirty="0"/>
              <a:t> au sein de la Royal </a:t>
            </a:r>
            <a:r>
              <a:rPr lang="fr-FR" dirty="0" err="1"/>
              <a:t>Holloway</a:t>
            </a:r>
            <a:r>
              <a:rPr lang="fr-FR" dirty="0"/>
              <a:t> </a:t>
            </a:r>
            <a:r>
              <a:rPr lang="fr-FR" dirty="0" err="1"/>
              <a:t>University</a:t>
            </a:r>
            <a:r>
              <a:rPr lang="fr-FR" dirty="0"/>
              <a:t> of London, projet visant à maintenir les populations d'abeilles sauvages et mellifères en bonne santé afin d'assurer la pollinisation en Europe. Son mémoire s'inscrit dans un projet similaire, </a:t>
            </a:r>
            <a:r>
              <a:rPr lang="fr-FR" dirty="0" err="1"/>
              <a:t>Métaflore</a:t>
            </a:r>
            <a:r>
              <a:rPr lang="fr-FR" dirty="0"/>
              <a:t>, qui traite des effets des métabolites secondaires des plantes à fleur sur les abeilles.</a:t>
            </a:r>
          </a:p>
          <a:p>
            <a:pPr fontAlgn="base"/>
            <a:br>
              <a:rPr lang="fr-FR" sz="8000" dirty="0"/>
            </a:br>
            <a:r>
              <a:rPr lang="fr-FR" dirty="0"/>
              <a:t>De plus, dans un cadre hors académique, il a présenté pendant deux ans des séances d'activités scientifiques à des enfants de 6-16 ans au sein de l'ASBL Les Ateliers HP (Mons), dans le but d'initier les enfants aux aspects scientifiques, mais également de développer leur esprit critique face au monde moderne qui les entoure.</a:t>
            </a:r>
          </a:p>
          <a:p>
            <a:pPr fontAlgn="base"/>
            <a:br>
              <a:rPr lang="fr-FR" sz="8000" dirty="0"/>
            </a:br>
            <a:r>
              <a:rPr lang="fr-FR" dirty="0"/>
              <a:t>Pour l'AEQES, Antoine </a:t>
            </a:r>
            <a:r>
              <a:rPr lang="fr-FR" dirty="0" err="1"/>
              <a:t>Gekière</a:t>
            </a:r>
            <a:r>
              <a:rPr lang="fr-FR" dirty="0"/>
              <a:t> a récemment participé, en tant qu'expert étudiant, à l'évaluation complète externe des cursus en « Biologie-Biochimie ».</a:t>
            </a:r>
          </a:p>
          <a:p>
            <a:br>
              <a:rPr lang="fr-FR" dirty="0"/>
            </a:br>
            <a:endParaRPr lang="fr-BE" dirty="0"/>
          </a:p>
        </p:txBody>
      </p:sp>
    </p:spTree>
    <p:extLst>
      <p:ext uri="{BB962C8B-B14F-4D97-AF65-F5344CB8AC3E}">
        <p14:creationId xmlns:p14="http://schemas.microsoft.com/office/powerpoint/2010/main" val="147802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de la présentation</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Récapitulatif du processus qualité du cursus chimie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Résumé du dossier d’avancement (DA) et nouvelles avancées depuis sa transmission à l’AEQES en février 2020 </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 de notre bachelier Chimie</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Évolutions institutionnelles</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Cellule démarche qualité</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Consignes pratiques à respecter pour les entretiens à distance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Présentation des experts</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Aménagements horaire pour la participation aux entretiens</a:t>
            </a:r>
          </a:p>
        </p:txBody>
      </p:sp>
    </p:spTree>
    <p:extLst>
      <p:ext uri="{BB962C8B-B14F-4D97-AF65-F5344CB8AC3E}">
        <p14:creationId xmlns:p14="http://schemas.microsoft.com/office/powerpoint/2010/main" val="1716642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Aménagements horaire étudiants</a:t>
            </a:r>
            <a:endParaRPr lang="fr-FR" dirty="0"/>
          </a:p>
        </p:txBody>
      </p:sp>
      <p:sp>
        <p:nvSpPr>
          <p:cNvPr id="6" name="Espace réservé du contenu 5"/>
          <p:cNvSpPr>
            <a:spLocks noGrp="1"/>
          </p:cNvSpPr>
          <p:nvPr>
            <p:ph idx="1"/>
          </p:nvPr>
        </p:nvSpPr>
        <p:spPr>
          <a:xfrm>
            <a:off x="838200" y="1825625"/>
            <a:ext cx="10515600" cy="4832752"/>
          </a:xfrm>
        </p:spPr>
        <p:txBody>
          <a:bodyPr>
            <a:normAutofit fontScale="92500" lnSpcReduction="20000"/>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Bloc 1</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Alexandre BOMBOIR peut participer à l’entretien depuis son laboratoire de physique (rue de Londres) s’il dispose de son PC portable avec webcam</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Axel DUCHESNE n’a pas cours</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Bloc 2</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Le cours de chimie physique de </a:t>
            </a:r>
            <a:r>
              <a:rPr lang="fr-BE"/>
              <a:t>Madame Lenoir </a:t>
            </a:r>
            <a:r>
              <a:rPr lang="fr-BE" dirty="0"/>
              <a:t>est reporté</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Bloc 3 en stage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Les maîtres de stage externes ont donnés leur accord pour la participation des étudiants à l’entretien </a:t>
            </a:r>
          </a:p>
        </p:txBody>
      </p:sp>
    </p:spTree>
    <p:extLst>
      <p:ext uri="{BB962C8B-B14F-4D97-AF65-F5344CB8AC3E}">
        <p14:creationId xmlns:p14="http://schemas.microsoft.com/office/powerpoint/2010/main" val="3570768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3299F-3E8A-4BF7-9C3D-B9F22CF94C4E}"/>
              </a:ext>
            </a:extLst>
          </p:cNvPr>
          <p:cNvSpPr>
            <a:spLocks noGrp="1"/>
          </p:cNvSpPr>
          <p:nvPr>
            <p:ph type="ctrTitle"/>
          </p:nvPr>
        </p:nvSpPr>
        <p:spPr>
          <a:xfrm>
            <a:off x="630936" y="2245810"/>
            <a:ext cx="6391656" cy="1355750"/>
          </a:xfrm>
        </p:spPr>
        <p:txBody>
          <a:bodyPr rtlCol="0">
            <a:normAutofit/>
          </a:bodyPr>
          <a:lstStyle/>
          <a:p>
            <a:pPr algn="l" rtl="0"/>
            <a:r>
              <a:rPr lang="fr-FR" sz="4600" dirty="0"/>
              <a:t>Seul on va plus vite, ensemble on va plus loin!</a:t>
            </a:r>
          </a:p>
        </p:txBody>
      </p:sp>
      <p:sp>
        <p:nvSpPr>
          <p:cNvPr id="3" name="Sous-titre 2">
            <a:extLst>
              <a:ext uri="{FF2B5EF4-FFF2-40B4-BE49-F238E27FC236}">
                <a16:creationId xmlns:a16="http://schemas.microsoft.com/office/drawing/2014/main" id="{EF6083A9-53C1-4358-80D7-727411C121D9}"/>
              </a:ext>
            </a:extLst>
          </p:cNvPr>
          <p:cNvSpPr>
            <a:spLocks noGrp="1"/>
          </p:cNvSpPr>
          <p:nvPr>
            <p:ph type="subTitle" idx="1"/>
          </p:nvPr>
        </p:nvSpPr>
        <p:spPr>
          <a:xfrm>
            <a:off x="630936" y="3608516"/>
            <a:ext cx="5907024" cy="911117"/>
          </a:xfrm>
        </p:spPr>
        <p:txBody>
          <a:bodyPr rtlCol="0">
            <a:normAutofit/>
          </a:bodyPr>
          <a:lstStyle/>
          <a:p>
            <a:pPr algn="l" rtl="0"/>
            <a:r>
              <a:rPr lang="fr-FR" sz="2000"/>
              <a:t>Merci pour votre attention.</a:t>
            </a:r>
          </a:p>
        </p:txBody>
      </p:sp>
      <p:sp>
        <p:nvSpPr>
          <p:cNvPr id="13"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3A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A78D471E-6778-44DA-8C80-6C7B96FE737E}"/>
              </a:ext>
            </a:extLst>
          </p:cNvPr>
          <p:cNvPicPr>
            <a:picLocks noChangeAspect="1"/>
          </p:cNvPicPr>
          <p:nvPr/>
        </p:nvPicPr>
        <p:blipFill rotWithShape="1">
          <a:blip r:embed="rId3"/>
          <a:srcRect r="15804"/>
          <a:stretch/>
        </p:blipFill>
        <p:spPr>
          <a:xfrm>
            <a:off x="7289888" y="10"/>
            <a:ext cx="4902113" cy="3364982"/>
          </a:xfrm>
          <a:custGeom>
            <a:avLst/>
            <a:gdLst/>
            <a:ahLst/>
            <a:cxnLst/>
            <a:rect l="l" t="t" r="r" b="b"/>
            <a:pathLst>
              <a:path w="4902113" h="3364992">
                <a:moveTo>
                  <a:pt x="1558432" y="0"/>
                </a:moveTo>
                <a:lnTo>
                  <a:pt x="4902113" y="0"/>
                </a:lnTo>
                <a:lnTo>
                  <a:pt x="4902113" y="3364992"/>
                </a:lnTo>
                <a:lnTo>
                  <a:pt x="0" y="3364992"/>
                </a:lnTo>
                <a:close/>
              </a:path>
            </a:pathLst>
          </a:custGeom>
        </p:spPr>
      </p:pic>
      <p:sp>
        <p:nvSpPr>
          <p:cNvPr id="15"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7AC93C6D-AA8F-4D8D-8E74-29EE45C7ECCE}"/>
              </a:ext>
            </a:extLst>
          </p:cNvPr>
          <p:cNvPicPr>
            <a:picLocks noChangeAspect="1"/>
          </p:cNvPicPr>
          <p:nvPr/>
        </p:nvPicPr>
        <p:blipFill rotWithShape="1">
          <a:blip r:embed="rId4"/>
          <a:srcRect t="1662" r="3" b="17697"/>
          <a:stretch/>
        </p:blipFill>
        <p:spPr>
          <a:xfrm>
            <a:off x="5672166" y="3493008"/>
            <a:ext cx="6519834" cy="3364992"/>
          </a:xfrm>
          <a:custGeom>
            <a:avLst/>
            <a:gdLst/>
            <a:ahLst/>
            <a:cxnLst/>
            <a:rect l="l" t="t" r="r" b="b"/>
            <a:pathLst>
              <a:path w="6519834" h="3364992">
                <a:moveTo>
                  <a:pt x="1558433" y="0"/>
                </a:moveTo>
                <a:lnTo>
                  <a:pt x="6519834" y="0"/>
                </a:lnTo>
                <a:lnTo>
                  <a:pt x="6519834" y="3364992"/>
                </a:lnTo>
                <a:lnTo>
                  <a:pt x="0" y="3364992"/>
                </a:lnTo>
                <a:close/>
              </a:path>
            </a:pathLst>
          </a:custGeom>
        </p:spPr>
      </p:pic>
    </p:spTree>
    <p:extLst>
      <p:ext uri="{BB962C8B-B14F-4D97-AF65-F5344CB8AC3E}">
        <p14:creationId xmlns:p14="http://schemas.microsoft.com/office/powerpoint/2010/main" val="29581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d’action (</a:t>
            </a:r>
            <a:r>
              <a:rPr lang="fr-BE" b="1" u="sng" dirty="0" err="1">
                <a:solidFill>
                  <a:srgbClr val="5FB55F"/>
                </a:solidFill>
              </a:rPr>
              <a:t>Janv</a:t>
            </a:r>
            <a:r>
              <a:rPr lang="fr-BE" b="1" u="sng" dirty="0">
                <a:solidFill>
                  <a:srgbClr val="5FB55F"/>
                </a:solidFill>
              </a:rPr>
              <a:t> 16 à </a:t>
            </a:r>
            <a:r>
              <a:rPr lang="fr-BE" b="1" u="sng" dirty="0" err="1">
                <a:solidFill>
                  <a:srgbClr val="5FB55F"/>
                </a:solidFill>
              </a:rPr>
              <a:t>Fév</a:t>
            </a:r>
            <a:r>
              <a:rPr lang="fr-BE" b="1" u="sng" dirty="0">
                <a:solidFill>
                  <a:srgbClr val="5FB55F"/>
                </a:solidFill>
              </a:rPr>
              <a:t> 20)</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Etabli selon 4 axes :</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Logistique et matériel</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Pédagogique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Communicationnel</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Organisationnel et institutionnel</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Actions concrètes sur base des recommandations des experts</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Accessible sur la plateforme</a:t>
            </a:r>
          </a:p>
          <a:p>
            <a:pPr marL="619125" lvl="1" indent="0">
              <a:lnSpc>
                <a:spcPct val="15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dirty="0"/>
          </a:p>
        </p:txBody>
      </p:sp>
    </p:spTree>
    <p:extLst>
      <p:ext uri="{BB962C8B-B14F-4D97-AF65-F5344CB8AC3E}">
        <p14:creationId xmlns:p14="http://schemas.microsoft.com/office/powerpoint/2010/main" val="199610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Evaluation continue</a:t>
            </a:r>
            <a:endParaRPr lang="fr-FR" dirty="0"/>
          </a:p>
        </p:txBody>
      </p:sp>
      <p:pic>
        <p:nvPicPr>
          <p:cNvPr id="1026" name="Picture 2" descr="L'évaluation continue des programmes organisée par l'AEQES - 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40" y="2799669"/>
            <a:ext cx="11926519" cy="405833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826710" y="2060512"/>
            <a:ext cx="1125565" cy="369332"/>
          </a:xfrm>
          <a:prstGeom prst="rect">
            <a:avLst/>
          </a:prstGeom>
          <a:solidFill>
            <a:srgbClr val="005B6C"/>
          </a:solidFill>
        </p:spPr>
        <p:txBody>
          <a:bodyPr wrap="none" rtlCol="0">
            <a:spAutoFit/>
          </a:bodyPr>
          <a:lstStyle/>
          <a:p>
            <a:r>
              <a:rPr lang="fr-FR" b="1" dirty="0" err="1">
                <a:solidFill>
                  <a:schemeClr val="bg1"/>
                </a:solidFill>
              </a:rPr>
              <a:t>Janv</a:t>
            </a:r>
            <a:r>
              <a:rPr lang="fr-FR" b="1" dirty="0">
                <a:solidFill>
                  <a:schemeClr val="bg1"/>
                </a:solidFill>
              </a:rPr>
              <a:t> 2016</a:t>
            </a:r>
          </a:p>
        </p:txBody>
      </p:sp>
      <p:sp>
        <p:nvSpPr>
          <p:cNvPr id="14" name="ZoneTexte 13"/>
          <p:cNvSpPr txBox="1"/>
          <p:nvPr/>
        </p:nvSpPr>
        <p:spPr>
          <a:xfrm>
            <a:off x="3992949" y="2060512"/>
            <a:ext cx="1031308" cy="369332"/>
          </a:xfrm>
          <a:prstGeom prst="rect">
            <a:avLst/>
          </a:prstGeom>
          <a:solidFill>
            <a:srgbClr val="005B6C"/>
          </a:solidFill>
        </p:spPr>
        <p:txBody>
          <a:bodyPr wrap="none" rtlCol="0">
            <a:spAutoFit/>
          </a:bodyPr>
          <a:lstStyle/>
          <a:p>
            <a:r>
              <a:rPr lang="fr-FR" b="1" dirty="0">
                <a:solidFill>
                  <a:schemeClr val="bg1"/>
                </a:solidFill>
              </a:rPr>
              <a:t>Fév 2020</a:t>
            </a:r>
          </a:p>
        </p:txBody>
      </p:sp>
      <p:sp>
        <p:nvSpPr>
          <p:cNvPr id="15" name="ZoneTexte 14"/>
          <p:cNvSpPr txBox="1"/>
          <p:nvPr/>
        </p:nvSpPr>
        <p:spPr>
          <a:xfrm>
            <a:off x="5280318" y="2060512"/>
            <a:ext cx="1438599" cy="369332"/>
          </a:xfrm>
          <a:prstGeom prst="rect">
            <a:avLst/>
          </a:prstGeom>
          <a:solidFill>
            <a:srgbClr val="92D050"/>
          </a:solidFill>
          <a:ln w="53975">
            <a:solidFill>
              <a:srgbClr val="005B6C"/>
            </a:solidFill>
          </a:ln>
        </p:spPr>
        <p:txBody>
          <a:bodyPr wrap="none" rtlCol="0">
            <a:spAutoFit/>
          </a:bodyPr>
          <a:lstStyle/>
          <a:p>
            <a:r>
              <a:rPr lang="fr-FR" b="1" dirty="0">
                <a:solidFill>
                  <a:schemeClr val="bg1"/>
                </a:solidFill>
              </a:rPr>
              <a:t>1</a:t>
            </a:r>
            <a:r>
              <a:rPr lang="fr-FR" b="1" baseline="30000" dirty="0">
                <a:solidFill>
                  <a:schemeClr val="bg1"/>
                </a:solidFill>
              </a:rPr>
              <a:t>e</a:t>
            </a:r>
            <a:r>
              <a:rPr lang="fr-FR" b="1" dirty="0">
                <a:solidFill>
                  <a:schemeClr val="bg1"/>
                </a:solidFill>
              </a:rPr>
              <a:t> Mars 2021</a:t>
            </a:r>
          </a:p>
        </p:txBody>
      </p:sp>
    </p:spTree>
    <p:extLst>
      <p:ext uri="{BB962C8B-B14F-4D97-AF65-F5344CB8AC3E}">
        <p14:creationId xmlns:p14="http://schemas.microsoft.com/office/powerpoint/2010/main" val="250581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Différentes évaluations externes de programme menées par l’AEQES</a:t>
            </a:r>
            <a:endParaRPr lang="fr-FR" dirty="0"/>
          </a:p>
        </p:txBody>
      </p:sp>
      <p:pic>
        <p:nvPicPr>
          <p:cNvPr id="3" name="Image 2"/>
          <p:cNvPicPr>
            <a:picLocks noChangeAspect="1"/>
          </p:cNvPicPr>
          <p:nvPr/>
        </p:nvPicPr>
        <p:blipFill rotWithShape="1">
          <a:blip r:embed="rId2"/>
          <a:srcRect l="24264" t="36072" r="3934" b="24693"/>
          <a:stretch/>
        </p:blipFill>
        <p:spPr>
          <a:xfrm>
            <a:off x="121372" y="2415349"/>
            <a:ext cx="11949255" cy="3671046"/>
          </a:xfrm>
          <a:prstGeom prst="rect">
            <a:avLst/>
          </a:prstGeom>
        </p:spPr>
      </p:pic>
    </p:spTree>
    <p:extLst>
      <p:ext uri="{BB962C8B-B14F-4D97-AF65-F5344CB8AC3E}">
        <p14:creationId xmlns:p14="http://schemas.microsoft.com/office/powerpoint/2010/main" val="82770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Plan de la présentation</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Récapitulatif du processus qualité du cursus chimie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Résumé du dossier d’avancement (DA) et nouvelles avancées depuis sa transmission à l’AEQES en février 2020 </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 de notre bachelier Chimie</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Évolutions institutionnelles</a:t>
            </a:r>
          </a:p>
          <a:p>
            <a:pPr marL="1076325" lvl="1"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Cellule démarche qualité</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Consignes pratiques à respecter pour les entretiens à distance</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Présentation des experts</a:t>
            </a:r>
          </a:p>
          <a:p>
            <a:pPr marL="619125" indent="-457200">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Aménagements horaire pour la participation aux entretiens</a:t>
            </a:r>
          </a:p>
        </p:txBody>
      </p:sp>
    </p:spTree>
    <p:extLst>
      <p:ext uri="{BB962C8B-B14F-4D97-AF65-F5344CB8AC3E}">
        <p14:creationId xmlns:p14="http://schemas.microsoft.com/office/powerpoint/2010/main" val="176106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Avancée significative : Cohésion et projet fédérateur</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Réunions d’équipes plus fréquentes et formelles pour une organisation plus cohérente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Mise en place de projets rassembleurs</a:t>
            </a:r>
          </a:p>
          <a:p>
            <a:pPr marL="1533525" lvl="2"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Rencontre avec les anciens</a:t>
            </a:r>
          </a:p>
          <a:p>
            <a:pPr marL="1533525" lvl="2"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Présentations de stages des bloc3 aux bloc1 et bloc2</a:t>
            </a:r>
          </a:p>
          <a:p>
            <a:pPr marL="1533525" lvl="2"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Soirées Chimie</a:t>
            </a:r>
          </a:p>
        </p:txBody>
      </p:sp>
    </p:spTree>
    <p:extLst>
      <p:ext uri="{BB962C8B-B14F-4D97-AF65-F5344CB8AC3E}">
        <p14:creationId xmlns:p14="http://schemas.microsoft.com/office/powerpoint/2010/main" val="61172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5FB55F"/>
                </a:solidFill>
              </a:rPr>
              <a:t>Evolution de notre bachelier Chimie</a:t>
            </a:r>
            <a:endParaRPr lang="fr-FR" dirty="0"/>
          </a:p>
        </p:txBody>
      </p:sp>
      <p:sp>
        <p:nvSpPr>
          <p:cNvPr id="6" name="Espace réservé du contenu 5"/>
          <p:cNvSpPr>
            <a:spLocks noGrp="1"/>
          </p:cNvSpPr>
          <p:nvPr>
            <p:ph idx="1"/>
          </p:nvPr>
        </p:nvSpPr>
        <p:spPr>
          <a:xfrm>
            <a:off x="838200" y="1825625"/>
            <a:ext cx="10515600" cy="4832752"/>
          </a:xfrm>
        </p:spPr>
        <p:txBody>
          <a:bodyPr>
            <a:normAutofit/>
          </a:bodyPr>
          <a:lstStyle/>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Avancée significative : Couverture WIFI</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Plus performante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De la totalité des bâtiments</a:t>
            </a:r>
          </a:p>
          <a:p>
            <a:pPr marL="619125"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b="1" dirty="0"/>
              <a:t>Avancée significative : Traitement des PAE</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Par des professeurs du cursus</a:t>
            </a:r>
          </a:p>
          <a:p>
            <a:pPr marL="1076325" lvl="1" indent="-457200">
              <a:lnSpc>
                <a:spcPct val="150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dirty="0"/>
              <a:t>Pour plus de cohérence</a:t>
            </a:r>
          </a:p>
        </p:txBody>
      </p:sp>
    </p:spTree>
    <p:extLst>
      <p:ext uri="{BB962C8B-B14F-4D97-AF65-F5344CB8AC3E}">
        <p14:creationId xmlns:p14="http://schemas.microsoft.com/office/powerpoint/2010/main" val="2189873687"/>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52ECDB19CF5448768BCD2D172BE34" ma:contentTypeVersion="6" ma:contentTypeDescription="Crée un document." ma:contentTypeScope="" ma:versionID="ef5ddc318772669a2809e99b23ca6db2">
  <xsd:schema xmlns:xsd="http://www.w3.org/2001/XMLSchema" xmlns:xs="http://www.w3.org/2001/XMLSchema" xmlns:p="http://schemas.microsoft.com/office/2006/metadata/properties" xmlns:ns2="102bd17f-e2aa-47c8-8246-013bdcaafc4d" targetNamespace="http://schemas.microsoft.com/office/2006/metadata/properties" ma:root="true" ma:fieldsID="9ae49d3f0d7e714d24fe5a857dc5954b" ns2:_="">
    <xsd:import namespace="102bd17f-e2aa-47c8-8246-013bdcaafc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bd17f-e2aa-47c8-8246-013bdcaaf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6C50B-DEB0-4EBB-AA51-C496D98B5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bd17f-e2aa-47c8-8246-013bdcaaf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7D6F31-85CD-463C-ADC9-5E2CE08863C0}">
  <ds:schemaRef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102bd17f-e2aa-47c8-8246-013bdcaafc4d"/>
  </ds:schemaRefs>
</ds:datastoreItem>
</file>

<file path=customXml/itemProps3.xml><?xml version="1.0" encoding="utf-8"?>
<ds:datastoreItem xmlns:ds="http://schemas.openxmlformats.org/officeDocument/2006/customXml" ds:itemID="{F6A471B7-04E2-4EDD-9051-288B4ED8E0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Grand écran</PresentationFormat>
  <Paragraphs>252</Paragraphs>
  <Slides>35</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35</vt:i4>
      </vt:variant>
    </vt:vector>
  </HeadingPairs>
  <TitlesOfParts>
    <vt:vector size="41" baseType="lpstr">
      <vt:lpstr>Arial</vt:lpstr>
      <vt:lpstr>Calibri</vt:lpstr>
      <vt:lpstr>Calibri Light</vt:lpstr>
      <vt:lpstr>Wingdings</vt:lpstr>
      <vt:lpstr>1_Thème Office</vt:lpstr>
      <vt:lpstr>Conception personnalisée</vt:lpstr>
      <vt:lpstr>Bachelier Chimie           Évaluation de la qualité</vt:lpstr>
      <vt:lpstr>Plan de la présentation</vt:lpstr>
      <vt:lpstr>Evaluation initiale</vt:lpstr>
      <vt:lpstr>Plan d’action (Janv 16 à Fév 20)</vt:lpstr>
      <vt:lpstr>Evaluation continue</vt:lpstr>
      <vt:lpstr>Différentes évaluations externes de programme menées par l’AEQES</vt:lpstr>
      <vt:lpstr>Plan de la présentation</vt:lpstr>
      <vt:lpstr>Evolution de notre bachelier Chimie</vt:lpstr>
      <vt:lpstr>Evolution de notre bachelier Chimie</vt:lpstr>
      <vt:lpstr>Evolution de notre bachelier Chimie</vt:lpstr>
      <vt:lpstr>Evolution de notre bachelier Chimie</vt:lpstr>
      <vt:lpstr>Evolution de notre bachelier Chimie</vt:lpstr>
      <vt:lpstr>Evolution de notre bachelier Chimie</vt:lpstr>
      <vt:lpstr>Evolution de notre bachelier Chimie</vt:lpstr>
      <vt:lpstr>Evolution de notre bachelier Chimie</vt:lpstr>
      <vt:lpstr>Evolutions institutionnelles</vt:lpstr>
      <vt:lpstr>Cellule Démarche Qualité (CDQ)</vt:lpstr>
      <vt:lpstr>Cellule Démarche Qualité (CDQ)</vt:lpstr>
      <vt:lpstr>Cellule Démarche Qualité (CDQ)</vt:lpstr>
      <vt:lpstr>Cellule Démarche Qualité (CDQ)</vt:lpstr>
      <vt:lpstr>Cellule Démarche Qualité (CDQ)</vt:lpstr>
      <vt:lpstr>Cellule Démarche Qualité (CDQ)</vt:lpstr>
      <vt:lpstr>Cellule Démarche Qualité (CDQ)</vt:lpstr>
      <vt:lpstr>Plan de la présentation</vt:lpstr>
      <vt:lpstr>Planning des interviews</vt:lpstr>
      <vt:lpstr>Planning des interviews (suite)</vt:lpstr>
      <vt:lpstr>Consignes lors des visioconférences</vt:lpstr>
      <vt:lpstr>Consignes lors des visioconférences</vt:lpstr>
      <vt:lpstr>Plan de la présentation</vt:lpstr>
      <vt:lpstr>Monsieur Philippe Maurin</vt:lpstr>
      <vt:lpstr>Madame Dominique Pareau</vt:lpstr>
      <vt:lpstr>Monsieur Antoine Gekière</vt:lpstr>
      <vt:lpstr>Plan de la présentation</vt:lpstr>
      <vt:lpstr>Aménagements horaire étudiants</vt:lpstr>
      <vt:lpstr>Seul on va plus vite, ensemble on va plus loin!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Bachelier Assistant de Direction Évaluation de la qualité</dc:title>
  <dc:creator>Christian HALLEUX</dc:creator>
  <cp:lastModifiedBy>Laurence NOEL</cp:lastModifiedBy>
  <cp:revision>162</cp:revision>
  <dcterms:created xsi:type="dcterms:W3CDTF">2021-01-14T10:50:22Z</dcterms:created>
  <dcterms:modified xsi:type="dcterms:W3CDTF">2021-12-02T14:19:05Z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0x010100B8652ECDB19CF5448768BCD2D172BE34</vt:lpwstr>
  </property>
</Properties>
</file>