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8" r:id="rId5"/>
    <p:sldId id="322" r:id="rId6"/>
    <p:sldId id="304" r:id="rId7"/>
    <p:sldId id="308" r:id="rId8"/>
    <p:sldId id="305" r:id="rId9"/>
    <p:sldId id="306" r:id="rId10"/>
    <p:sldId id="307" r:id="rId11"/>
    <p:sldId id="309" r:id="rId12"/>
    <p:sldId id="319" r:id="rId13"/>
    <p:sldId id="320" r:id="rId14"/>
    <p:sldId id="323" r:id="rId15"/>
    <p:sldId id="294" r:id="rId16"/>
    <p:sldId id="295" r:id="rId17"/>
    <p:sldId id="298" r:id="rId18"/>
    <p:sldId id="299" r:id="rId19"/>
    <p:sldId id="321" r:id="rId20"/>
    <p:sldId id="314" r:id="rId21"/>
    <p:sldId id="315" r:id="rId22"/>
    <p:sldId id="316" r:id="rId23"/>
    <p:sldId id="317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ian HALLEUX" initials="C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FD841E-0773-3EE8-ACC1-7F82D024354F}" v="61" dt="2021-01-17T18:47:15.589"/>
    <p1510:client id="{5C969E25-849B-6A4E-C93A-49EBB82BD051}" v="506" dt="2021-01-17T17:54:33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0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0F425-4F6C-462B-96A5-62870081CB3B}" type="datetimeFigureOut">
              <a:rPr lang="fr-BE" smtClean="0"/>
              <a:t>06-12-21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E291F-67FE-4650-9EFE-622B05EE4D9E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130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6D07F8-0572-40B0-BBA9-29A635BC2959}" type="slidenum">
              <a:rPr lang="fr-FR" noProof="0" smtClean="0"/>
              <a:t>20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15034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6ADC4E-5CA8-2D47-AC9E-F735A27397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023925-925D-1E4C-86A3-C5BF3665F6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AE9EB7-5681-9243-A0CC-FB596A131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73F2BC-A71F-564B-9915-33215A730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53BD8F-2BD2-3246-A3D7-4DE62F58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976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37A87-D7EC-9946-816C-54C81975C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126ED8A-0741-AC45-8781-65274ADF6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915B22-02E0-C244-8615-32AF0AFB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210E9-BFE7-EA4E-BF38-BAA841DD0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AFE19-AB03-384D-A3BC-3EB2AD02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0579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4D1F25-335A-9741-BB34-5C5C4D5809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256C047-830D-2D40-BC55-4B0733438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AE1D76-1466-604B-9DD2-9A073EAEB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12E456-E944-D74F-9C26-0D3D3944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40B2B7C-6538-0845-B03D-86A071F08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963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B097EC-E07F-AD4C-A36A-096E5A9D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F06E30-840D-FC43-BBD1-58A857576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DCE954B-83D0-EC4C-A530-2404CF94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5EDD6F-D158-1340-B22D-31F79CFA1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D0D6189-65CC-B648-B16D-810BDE632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91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ABB7A-8B29-8B46-A283-0D2CD8B99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A7963F7-8259-7E4E-9111-D63D96438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1C8CBB-A5E8-4648-AC8C-1167992E6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2FF665-EA0C-DE4B-A2FC-24437AA23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EFD8DA-91B1-5D41-8B98-09722B97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993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0DDDD-D89E-7E47-9302-0B4BDB553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1B9DC9-B8A8-BD44-BA9F-05EAA3B2AF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B15493F-044E-0043-9CA2-C4FADF2B31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A8CD700-9F4C-0E46-9661-31B10CDA0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C802FEC-D4DB-2444-BB16-94E1F36D0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1CA411-F9A5-CB4A-B285-B5C3339C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9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EBB6F-8DC4-9040-8840-AA4841759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D62DFA-2D71-2D4C-944F-161DC5376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8DA75A-90AC-EF4D-9938-0C8F21836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B41B249-FA03-154D-B93D-F2878132DE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0430DB1-47A3-5F49-80BC-6967D89A31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3044AC3-4B55-B84B-8407-07105FA5A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CE69DC4-BBE5-BE40-8FFE-148D296A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46415D5-528F-C141-B1FC-002AD3F7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95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784FCC-706E-9F4D-8ED7-75F875AE7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3C81FC7-B989-3342-B0DF-5E629DC8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E9663AC-F4B2-5149-96A1-AD7A0BA1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06AB3AB-EE38-F441-83EE-0BCF58572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799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F6E0756-B15E-894B-A500-77DA17644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75E7FA-AF6C-6C41-BA9E-5012C3C6A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084845F-D017-A641-9C46-47113D184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69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B5B0A9-6179-BC47-A33F-257EAAFF1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DF226FC-E7C2-0D44-A20A-FDC64DE3A3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65B736B-6C36-FC4C-9FA6-E5AFDB54E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72ADEE-6E7B-0A4B-AE7F-D0E968C87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6E5149-00F6-4541-A89C-5C6C5DAAD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A44CC6-3975-CE4E-833B-D53D9B803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53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91E063-A1DF-D444-A144-3281167C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3780971-996C-BF41-880D-B0163CDB78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4926C9D-5645-0A44-BB84-EDE97E084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8D0C98-68E1-0249-8B52-1988C565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58C99F-96FB-4A48-AE99-C51C9983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B1EBCDA-6EF7-F943-9794-49CDBF3A6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9041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36A4AD6-D6BB-3B42-B42F-924398539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4420A2-41BE-C342-A227-BE48932BE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85CEA2-14E5-D346-8855-6B351E7746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FCDD9-066F-A346-B00A-BFD817919139}" type="datetimeFigureOut">
              <a:rPr lang="fr-FR" smtClean="0"/>
              <a:pPr/>
              <a:t>06/12/2021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3C70B7-1798-5C4A-A20D-56207E28C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9D4B778-6D79-9C4A-96B0-E21F14C8CA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8650C-8102-5445-A808-501A2F7242F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182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7D05B-957D-DD4C-882A-7634B6CD0D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45810"/>
            <a:ext cx="6413500" cy="1355750"/>
          </a:xfrm>
        </p:spPr>
        <p:txBody>
          <a:bodyPr>
            <a:normAutofit/>
          </a:bodyPr>
          <a:lstStyle/>
          <a:p>
            <a:pPr algn="l"/>
            <a:r>
              <a:rPr lang="fr-FR" sz="3800"/>
              <a:t>Bachelier Assistant de Direction Évaluation de la qualité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8516"/>
            <a:ext cx="5930900" cy="911117"/>
          </a:xfrm>
        </p:spPr>
        <p:txBody>
          <a:bodyPr>
            <a:normAutofit/>
          </a:bodyPr>
          <a:lstStyle/>
          <a:p>
            <a:pPr algn="l"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b="1">
                <a:latin typeface="Calibri" pitchFamily="34" charset="0"/>
              </a:rPr>
              <a:t>Visite de suivi AEQES N+5</a:t>
            </a:r>
          </a:p>
          <a:p>
            <a:pPr algn="l">
              <a:buClr>
                <a:srgbClr val="5B5249"/>
              </a:buCl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altLang="fr-FR" sz="2000" b="1">
                <a:latin typeface="Calibri" pitchFamily="34" charset="0"/>
              </a:rPr>
              <a:t>11 février 2021</a:t>
            </a:r>
          </a:p>
        </p:txBody>
      </p:sp>
      <p:sp>
        <p:nvSpPr>
          <p:cNvPr id="2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0472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B5BC6F-C619-4547-BC7F-7161B9B99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144" y="261257"/>
            <a:ext cx="3006877" cy="3006877"/>
          </a:xfrm>
          <a:prstGeom prst="rect">
            <a:avLst/>
          </a:prstGeom>
        </p:spPr>
      </p:pic>
      <p:sp>
        <p:nvSpPr>
          <p:cNvPr id="2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4A4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258110F-8CEB-8141-B47E-7A7BE37FAA81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829549" y="3913546"/>
            <a:ext cx="4040717" cy="1979951"/>
          </a:xfrm>
          <a:prstGeom prst="rect">
            <a:avLst/>
          </a:prstGeom>
          <a:noFill/>
        </p:spPr>
      </p:pic>
      <p:sp>
        <p:nvSpPr>
          <p:cNvPr id="9" name="Sous-titre 2">
            <a:extLst>
              <a:ext uri="{FF2B5EF4-FFF2-40B4-BE49-F238E27FC236}">
                <a16:creationId xmlns:a16="http://schemas.microsoft.com/office/drawing/2014/main" id="{2A1272B6-0989-7947-89BD-E7223EB782FA}"/>
              </a:ext>
            </a:extLst>
          </p:cNvPr>
          <p:cNvSpPr txBox="1">
            <a:spLocks/>
          </p:cNvSpPr>
          <p:nvPr/>
        </p:nvSpPr>
        <p:spPr>
          <a:xfrm>
            <a:off x="0" y="4861250"/>
            <a:ext cx="5589037" cy="17191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HEL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B5249"/>
              </a:buClr>
              <a:buSzTx/>
              <a:buFont typeface="Arial" panose="020B0604020202020204" pitchFamily="34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Département des Sciences </a:t>
            </a:r>
            <a:r>
              <a:rPr kumimoji="0" lang="fr-BE" altLang="fr-FR" sz="26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Economiques</a:t>
            </a:r>
            <a:r>
              <a:rPr kumimoji="0" lang="fr-BE" altLang="fr-FR" sz="2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et de Gestion </a:t>
            </a:r>
          </a:p>
        </p:txBody>
      </p:sp>
    </p:spTree>
    <p:extLst>
      <p:ext uri="{BB962C8B-B14F-4D97-AF65-F5344CB8AC3E}">
        <p14:creationId xmlns:p14="http://schemas.microsoft.com/office/powerpoint/2010/main" val="228851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98242" y="4645900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93102" y="226530"/>
            <a:ext cx="10410092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3200" b="1" u="sng" dirty="0">
                <a:solidFill>
                  <a:srgbClr val="00B050"/>
                </a:solidFill>
              </a:rPr>
              <a:t>2. </a:t>
            </a:r>
            <a:r>
              <a:rPr lang="fr-BE" sz="3200" b="1" dirty="0">
                <a:solidFill>
                  <a:srgbClr val="00B050"/>
                </a:solidFill>
              </a:rPr>
              <a:t>Évolutions significatives au niveau institutionnel</a:t>
            </a:r>
            <a:endParaRPr lang="fr-BE" b="1" u="sng" dirty="0">
              <a:solidFill>
                <a:srgbClr val="00B050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 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2.1</a:t>
            </a:r>
            <a:r>
              <a:rPr lang="fr-BE" sz="2400" dirty="0"/>
              <a:t>. </a:t>
            </a:r>
            <a:r>
              <a:rPr lang="fr-BE" sz="2000" b="1" dirty="0"/>
              <a:t>Évaluation des stages par le SAR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dirty="0"/>
          </a:p>
          <a:p>
            <a:r>
              <a:rPr lang="fr-BE" sz="2400" b="1" dirty="0"/>
              <a:t>         </a:t>
            </a:r>
            <a:r>
              <a:rPr lang="fr-BE" sz="2000" dirty="0"/>
              <a:t>2.2. </a:t>
            </a:r>
            <a:r>
              <a:rPr lang="fr-BE" sz="2000" b="1" dirty="0"/>
              <a:t>La diffusion de valeurs afférentes à la consommation responsable</a:t>
            </a:r>
            <a:r>
              <a:rPr lang="fr-BE" sz="2000" dirty="0"/>
              <a:t> :</a:t>
            </a:r>
          </a:p>
          <a:p>
            <a:r>
              <a:rPr lang="fr-BE" sz="2000" dirty="0"/>
              <a:t>	Salon: </a:t>
            </a:r>
            <a:r>
              <a:rPr lang="fr-BE" sz="2000" dirty="0" err="1"/>
              <a:t>consom</a:t>
            </a:r>
            <a:r>
              <a:rPr lang="fr-BE" sz="2000" dirty="0"/>
              <a:t>-acteurs, installation de fontaine à eau, achat de gourdes</a:t>
            </a:r>
          </a:p>
          <a:p>
            <a:endParaRPr lang="fr-BE" sz="2000" dirty="0"/>
          </a:p>
          <a:p>
            <a:r>
              <a:rPr lang="fr-BE" sz="2000" dirty="0"/>
              <a:t>          2.3. </a:t>
            </a:r>
            <a:r>
              <a:rPr lang="fr-BE" sz="2000" b="1" dirty="0"/>
              <a:t>Engagement d’un consultant  en communication</a:t>
            </a:r>
          </a:p>
          <a:p>
            <a:r>
              <a:rPr lang="fr-BE" sz="2000" dirty="0"/>
              <a:t>	Le consultant s’occupe d’alimenter les pages </a:t>
            </a:r>
            <a:r>
              <a:rPr lang="fr-BE" sz="2000" dirty="0" err="1"/>
              <a:t>facebook</a:t>
            </a:r>
            <a:r>
              <a:rPr lang="fr-BE" sz="2000" dirty="0"/>
              <a:t> de la HEL</a:t>
            </a:r>
          </a:p>
          <a:p>
            <a:r>
              <a:rPr lang="fr-BE" sz="2000" dirty="0"/>
              <a:t>	Voir statistiques de like et followers dans portfolio</a:t>
            </a:r>
          </a:p>
          <a:p>
            <a:endParaRPr lang="fr-BE" sz="2000" dirty="0"/>
          </a:p>
          <a:p>
            <a:r>
              <a:rPr lang="fr-BE" sz="2000" dirty="0"/>
              <a:t>          2.4. </a:t>
            </a:r>
            <a:r>
              <a:rPr lang="fr-BE" sz="2000" b="1" dirty="0"/>
              <a:t>Création de My HEL</a:t>
            </a:r>
            <a:r>
              <a:rPr lang="fr-BE" sz="2000" dirty="0"/>
              <a:t>: espace personnalisé selon PAE ou attributions</a:t>
            </a:r>
            <a:endParaRPr lang="fr-BE" sz="2400" dirty="0"/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1006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93102" y="226530"/>
            <a:ext cx="1041009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3600" b="1" u="sng" dirty="0">
                <a:solidFill>
                  <a:srgbClr val="5FB55F"/>
                </a:solidFill>
              </a:rPr>
              <a:t>Introduction à la journée</a:t>
            </a: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Assistant de Direction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1.1. Nos avancées significatives mises en valeur dans le DA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1.2. Nos points d’attention </a:t>
            </a:r>
            <a:endParaRPr lang="fr-BE" dirty="0">
              <a:sym typeface="Wingdings" pitchFamily="2" charset="2"/>
            </a:endParaRP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1.3. Actions supplémentaires</a:t>
            </a:r>
            <a:endParaRPr lang="fr-BE" dirty="0"/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1.4. Nos nouvelles avancées depuis janvier 2020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1.5. Freins consécutifs à la pandémie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2.1</a:t>
            </a:r>
            <a:r>
              <a:rPr lang="fr-BE" sz="2000" dirty="0"/>
              <a:t>. </a:t>
            </a:r>
            <a:r>
              <a:rPr lang="fr-BE" dirty="0"/>
              <a:t>Évaluation des stages par le SAR</a:t>
            </a:r>
          </a:p>
          <a:p>
            <a:r>
              <a:rPr lang="fr-BE" sz="2000" b="1" dirty="0"/>
              <a:t>           </a:t>
            </a:r>
            <a:r>
              <a:rPr lang="fr-BE" dirty="0"/>
              <a:t>2.2. La 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r>
              <a:rPr lang="fr-BE" dirty="0"/>
              <a:t>            2.3. Engagement d’un consultant  en communication</a:t>
            </a:r>
          </a:p>
          <a:p>
            <a:r>
              <a:rPr lang="fr-BE" dirty="0"/>
              <a:t>            2.4. Création de My HEL: espace personnalisé selon PAE ou attributions</a:t>
            </a:r>
            <a:endParaRPr lang="fr-BE" sz="2000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3. Cellule démarche qualité 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3.1.Bilan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3.2. Nouvelles actions</a:t>
            </a:r>
            <a:endParaRPr lang="fr-BE" b="1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4. Planning de la visite de suivi et groupes interviewés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Les autorités de la HEL et les responsables qualité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d’enseignants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d’étudiants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FDD08361-3CC9-3C40-A338-29196DD1F37C}"/>
              </a:ext>
            </a:extLst>
          </p:cNvPr>
          <p:cNvCxnSpPr/>
          <p:nvPr/>
        </p:nvCxnSpPr>
        <p:spPr>
          <a:xfrm flipH="1">
            <a:off x="7931594" y="4969042"/>
            <a:ext cx="129614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2553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6768" y="674400"/>
            <a:ext cx="10691446" cy="655564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3. Cellule Démarche Qualité</a:t>
            </a:r>
            <a:endParaRPr lang="fr-BE" b="1" u="sng" dirty="0">
              <a:solidFill>
                <a:srgbClr val="5FB55F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200" b="1" dirty="0">
                <a:solidFill>
                  <a:schemeClr val="tx2"/>
                </a:solidFill>
              </a:rPr>
              <a:t>          3.1. </a:t>
            </a:r>
            <a:r>
              <a:rPr lang="fr-BE" sz="2200" b="1" u="sng" dirty="0">
                <a:solidFill>
                  <a:schemeClr val="tx2"/>
                </a:solidFill>
              </a:rPr>
              <a:t>Bilan (développement de la culture qualité)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200" b="1" u="sng" dirty="0">
              <a:solidFill>
                <a:schemeClr val="tx2"/>
              </a:solidFill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Commission Qualité (</a:t>
            </a:r>
            <a:r>
              <a:rPr lang="fr-BE" sz="2000" dirty="0" err="1">
                <a:solidFill>
                  <a:srgbClr val="5B5249"/>
                </a:solidFill>
              </a:rPr>
              <a:t>CoQua</a:t>
            </a:r>
            <a:r>
              <a:rPr lang="fr-BE" sz="2000" dirty="0">
                <a:solidFill>
                  <a:srgbClr val="5B5249"/>
                </a:solidFill>
              </a:rPr>
              <a:t>) depuis mai 2014 (4 réunions par an),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Accompagnement continu des coordonnateurs qualité département (enquête de satisfaction des coordonnateurs à propos de la CDQ),  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Rapports des experts et plans d’action présentés à tous les acteurs du cursus évalué, à la </a:t>
            </a:r>
            <a:r>
              <a:rPr lang="fr-BE" sz="2000" dirty="0" err="1">
                <a:solidFill>
                  <a:srgbClr val="5B5249"/>
                </a:solidFill>
              </a:rPr>
              <a:t>CoQua</a:t>
            </a:r>
            <a:r>
              <a:rPr lang="fr-BE" sz="2000" dirty="0">
                <a:solidFill>
                  <a:srgbClr val="5B5249"/>
                </a:solidFill>
              </a:rPr>
              <a:t>, au Conseil </a:t>
            </a:r>
            <a:r>
              <a:rPr lang="fr-BE" sz="2000" dirty="0" err="1">
                <a:solidFill>
                  <a:srgbClr val="5B5249"/>
                </a:solidFill>
              </a:rPr>
              <a:t>Pédagoqique</a:t>
            </a:r>
            <a:r>
              <a:rPr lang="fr-BE" sz="2000" dirty="0">
                <a:solidFill>
                  <a:srgbClr val="5B5249"/>
                </a:solidFill>
              </a:rPr>
              <a:t> (CP) et à l’Organe de Gestion (OG),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Information qualité dans chaque département lors de chaque rentrée académique,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Information qualité à destination du conseil des étudiants lors de chaque rentrée académique,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Présence systématique de la présidente du conseil des étudiants à la </a:t>
            </a:r>
            <a:r>
              <a:rPr lang="fr-BE" sz="2000" dirty="0" err="1">
                <a:solidFill>
                  <a:srgbClr val="5B5249"/>
                </a:solidFill>
              </a:rPr>
              <a:t>CoQua</a:t>
            </a:r>
            <a:r>
              <a:rPr lang="fr-BE" sz="2000" dirty="0">
                <a:solidFill>
                  <a:srgbClr val="5B5249"/>
                </a:solidFill>
              </a:rPr>
              <a:t> et aux entretiens lors des visites des experts </a:t>
            </a:r>
            <a:r>
              <a:rPr lang="fr-BE" sz="2000" dirty="0" err="1">
                <a:solidFill>
                  <a:srgbClr val="5B5249"/>
                </a:solidFill>
              </a:rPr>
              <a:t>Aeqes</a:t>
            </a:r>
            <a:r>
              <a:rPr lang="fr-BE" sz="2000" dirty="0">
                <a:solidFill>
                  <a:srgbClr val="5B5249"/>
                </a:solidFill>
              </a:rPr>
              <a:t>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Participation à différents groupes de travail qualité (Comité de gestion de l’</a:t>
            </a:r>
            <a:r>
              <a:rPr lang="fr-BE" sz="2000" dirty="0" err="1">
                <a:solidFill>
                  <a:srgbClr val="5B5249"/>
                </a:solidFill>
              </a:rPr>
              <a:t>Aeqes</a:t>
            </a:r>
            <a:r>
              <a:rPr lang="fr-BE" sz="2000" dirty="0">
                <a:solidFill>
                  <a:srgbClr val="5B5249"/>
                </a:solidFill>
              </a:rPr>
              <a:t>, Commission qualité de l’Ares, Commission services collectifs et Commission qualité du pôle Liège-Luxembourg, association </a:t>
            </a:r>
            <a:r>
              <a:rPr lang="fr-BE" sz="2000" dirty="0" err="1">
                <a:solidFill>
                  <a:srgbClr val="5B5249"/>
                </a:solidFill>
              </a:rPr>
              <a:t>Qwaliris</a:t>
            </a:r>
            <a:r>
              <a:rPr lang="fr-BE" sz="2000" dirty="0">
                <a:solidFill>
                  <a:srgbClr val="5B5249"/>
                </a:solidFill>
              </a:rPr>
              <a:t>), à différentes journées qualité (</a:t>
            </a:r>
            <a:r>
              <a:rPr lang="fr-BE" sz="2000" dirty="0" err="1">
                <a:solidFill>
                  <a:srgbClr val="5B5249"/>
                </a:solidFill>
              </a:rPr>
              <a:t>Aeqes</a:t>
            </a:r>
            <a:r>
              <a:rPr lang="fr-BE" sz="2000" dirty="0">
                <a:solidFill>
                  <a:srgbClr val="5B5249"/>
                </a:solidFill>
              </a:rPr>
              <a:t>, Ares, Hers) et à différentes formations qualité organisées par le Centre Hainaut-Namur pour la Gestion de la Qualité (CQHN) (Lean-Management, tableaux de bord, gestion de la qualité, …),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Diffusion du journal qualité «</a:t>
            </a:r>
            <a:r>
              <a:rPr lang="fr-BE" sz="2000" i="1" dirty="0" err="1">
                <a:solidFill>
                  <a:srgbClr val="5B5249"/>
                </a:solidFill>
              </a:rPr>
              <a:t>Quality</a:t>
            </a:r>
            <a:r>
              <a:rPr lang="fr-BE" sz="2000" i="1" dirty="0">
                <a:solidFill>
                  <a:srgbClr val="5B5249"/>
                </a:solidFill>
              </a:rPr>
              <a:t> News </a:t>
            </a:r>
            <a:r>
              <a:rPr lang="fr-BE" sz="2000" dirty="0">
                <a:solidFill>
                  <a:srgbClr val="5B5249"/>
                </a:solidFill>
              </a:rPr>
              <a:t>» (4 fois par an), ...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dirty="0">
              <a:solidFill>
                <a:srgbClr val="5B5249"/>
              </a:solidFill>
            </a:endParaRP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dirty="0">
              <a:solidFill>
                <a:srgbClr val="5B52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818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6768" y="674400"/>
            <a:ext cx="11022756" cy="594008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2. Cellule Démarche Qualité</a:t>
            </a:r>
            <a:endParaRPr lang="fr-BE" b="1" u="sng" dirty="0">
              <a:solidFill>
                <a:srgbClr val="5FB55F"/>
              </a:solidFill>
            </a:endParaRPr>
          </a:p>
          <a:p>
            <a:pPr marL="377825" lvl="1" algn="ctr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200" b="1" dirty="0">
              <a:solidFill>
                <a:srgbClr val="5B5249"/>
              </a:solidFill>
            </a:endParaRPr>
          </a:p>
          <a:p>
            <a:pPr marL="377825" lvl="1" algn="ctr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200" b="1" dirty="0">
              <a:solidFill>
                <a:srgbClr val="5B5249"/>
              </a:solidFill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Rapports annuels qualité insérés dans l’espace qualité accessibles à tous les acteurs de la Hel,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Désignation d’un référent qualité par département au lieu d’1 référent qualité par bachelier,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Accompagnement par la CDQ des 4 coordonnateurs qualité département (17 cursus évalués),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Poursuite de la Toolbox (projet « on line »),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Logiciel d’enquêtes Forms dans l’intranet qualité avec 7 questionnaires intra et extra-muros pour chacun des cursus évalués, 2 questionnaires institutionnels, 3 questionnaires extra-muros, ...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Actualisation des plans d’action qualité de la CDQ tous les 3 mois,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Manuel de Procédure Qualité HEL 2020,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Guide du coordonnateur qualité HEL 2020,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Candidature de la HEL au projet pilote d’évaluation institutionnelle </a:t>
            </a:r>
            <a:r>
              <a:rPr lang="fr-BE" sz="2000" dirty="0" err="1">
                <a:solidFill>
                  <a:srgbClr val="5B5249"/>
                </a:solidFill>
              </a:rPr>
              <a:t>Aeqes</a:t>
            </a:r>
            <a:r>
              <a:rPr lang="fr-BE" sz="2000" dirty="0">
                <a:solidFill>
                  <a:srgbClr val="5B5249"/>
                </a:solidFill>
              </a:rPr>
              <a:t> (printemps 2018),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Auto-évaluation institutionnelle en cours depuis 09/19 via l’outil CAF (Cadre </a:t>
            </a: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    d’Autoévaluation des Fonctions Publiques) : 3 séances de formation au CAF </a:t>
            </a:r>
            <a:r>
              <a:rPr lang="fr-BE" sz="2000">
                <a:solidFill>
                  <a:srgbClr val="5B5249"/>
                </a:solidFill>
              </a:rPr>
              <a:t>et 12 </a:t>
            </a:r>
            <a:r>
              <a:rPr lang="fr-BE" sz="2000" dirty="0">
                <a:solidFill>
                  <a:srgbClr val="5B5249"/>
                </a:solidFill>
              </a:rPr>
              <a:t>réunions du </a:t>
            </a: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    Groupe de Travail composé de 12 membres du personnel (4 par département)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    (</a:t>
            </a:r>
            <a:r>
              <a:rPr lang="fr-BE" sz="2000" dirty="0">
                <a:solidFill>
                  <a:srgbClr val="0070C0"/>
                </a:solidFill>
              </a:rPr>
              <a:t>1 plan stratégique et 1 label CAF - </a:t>
            </a:r>
            <a:r>
              <a:rPr lang="fr-BE" sz="2000" dirty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fr-BE" sz="2000" baseline="30000" dirty="0">
                <a:solidFill>
                  <a:schemeClr val="accent2">
                    <a:lumMod val="75000"/>
                  </a:schemeClr>
                </a:solidFill>
              </a:rPr>
              <a:t>ère</a:t>
            </a:r>
            <a:r>
              <a:rPr lang="fr-BE" sz="2000" dirty="0">
                <a:solidFill>
                  <a:schemeClr val="accent2">
                    <a:lumMod val="75000"/>
                  </a:schemeClr>
                </a:solidFill>
              </a:rPr>
              <a:t> IES en région liégeoise qui obtiendrait ce </a:t>
            </a:r>
            <a:r>
              <a:rPr lang="fr-BE" sz="2000" dirty="0">
                <a:solidFill>
                  <a:srgbClr val="FF0000"/>
                </a:solidFill>
              </a:rPr>
              <a:t>LABEL</a:t>
            </a:r>
            <a:r>
              <a:rPr lang="fr-BE" sz="2000" dirty="0"/>
              <a:t>)</a:t>
            </a:r>
            <a:endParaRPr lang="fr-BE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BE" sz="2000" dirty="0">
                <a:solidFill>
                  <a:srgbClr val="0070C0"/>
                </a:solidFill>
              </a:rPr>
              <a:t>   </a:t>
            </a:r>
            <a:endParaRPr lang="fr-BE" sz="2200" dirty="0"/>
          </a:p>
        </p:txBody>
      </p:sp>
      <p:pic>
        <p:nvPicPr>
          <p:cNvPr id="5" name="Picture 2" descr="C:\Users\PIERRE\AppData\Local\Microsoft\Windows\Temporary Internet Files\Content.IE5\RG5I1S0P\new-label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5185" y="5858988"/>
            <a:ext cx="970047" cy="649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03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03289" y="568148"/>
            <a:ext cx="10691446" cy="618630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2. Cellule Démarche Qualité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3600" b="1" u="sng" dirty="0">
              <a:solidFill>
                <a:srgbClr val="5FB55F"/>
              </a:solidFill>
            </a:endParaRPr>
          </a:p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200" b="1" dirty="0">
                <a:solidFill>
                  <a:srgbClr val="002060"/>
                </a:solidFill>
              </a:rPr>
              <a:t>3.2. </a:t>
            </a:r>
            <a:r>
              <a:rPr lang="fr-BE" sz="2200" b="1" dirty="0">
                <a:solidFill>
                  <a:srgbClr val="FF0000"/>
                </a:solidFill>
              </a:rPr>
              <a:t>31</a:t>
            </a:r>
            <a:r>
              <a:rPr lang="fr-BE" sz="2200" b="1" dirty="0">
                <a:solidFill>
                  <a:srgbClr val="002060"/>
                </a:solidFill>
              </a:rPr>
              <a:t> Nouvelles actions réalisées depuis le 04/02/20 (envoi du DA)</a:t>
            </a:r>
            <a:endParaRPr lang="fr-BE" sz="2200" b="1" dirty="0">
              <a:solidFill>
                <a:srgbClr val="002060"/>
              </a:solidFill>
              <a:cs typeface="Calibri"/>
            </a:endParaRPr>
          </a:p>
          <a:p>
            <a:pPr marL="377825" lvl="1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200" b="1" dirty="0">
                <a:solidFill>
                  <a:srgbClr val="002060"/>
                </a:solidFill>
              </a:rPr>
              <a:t>       (voir rapports qualité </a:t>
            </a:r>
            <a:r>
              <a:rPr lang="fr-BE" sz="2200" b="1" i="1" dirty="0">
                <a:solidFill>
                  <a:srgbClr val="002060"/>
                </a:solidFill>
              </a:rPr>
              <a:t>2019-2020</a:t>
            </a:r>
            <a:r>
              <a:rPr lang="fr-BE" sz="2200" b="1" dirty="0">
                <a:solidFill>
                  <a:srgbClr val="002060"/>
                </a:solidFill>
              </a:rPr>
              <a:t> et </a:t>
            </a:r>
            <a:r>
              <a:rPr lang="fr-BE" sz="2200" b="1" i="1" dirty="0">
                <a:solidFill>
                  <a:srgbClr val="002060"/>
                </a:solidFill>
              </a:rPr>
              <a:t>08/2020 à 01/2021</a:t>
            </a:r>
            <a:r>
              <a:rPr lang="fr-BE" sz="2200" b="1" dirty="0">
                <a:solidFill>
                  <a:srgbClr val="002060"/>
                </a:solidFill>
              </a:rPr>
              <a:t>)  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Accompagnement par la CDQ des coordonnateurs qualité département (cursus SAGP et primaire : OG printemps 2020 et prochainement au 28/01/21 ; Logopédie : </a:t>
            </a:r>
            <a:r>
              <a:rPr lang="fr-BE" sz="2000" dirty="0" err="1">
                <a:solidFill>
                  <a:srgbClr val="5B5249"/>
                </a:solidFill>
              </a:rPr>
              <a:t>Swot</a:t>
            </a:r>
            <a:r>
              <a:rPr lang="fr-BE" sz="2000" dirty="0">
                <a:solidFill>
                  <a:srgbClr val="5B5249"/>
                </a:solidFill>
              </a:rPr>
              <a:t> 12/03/20 et rédaction DA ; AD : Entrevue Direction-présidence 15/01/21; CAF institutionnel et formation au CAF : prochainement au CD 22/01/21),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Nouvelle composition de la CDQ : départ d'une </a:t>
            </a:r>
            <a:r>
              <a:rPr lang="fr-BE" sz="2000" dirty="0" err="1">
                <a:solidFill>
                  <a:srgbClr val="5B5249"/>
                </a:solidFill>
              </a:rPr>
              <a:t>psycho-pédagogue</a:t>
            </a:r>
            <a:r>
              <a:rPr lang="fr-BE" sz="2000" dirty="0">
                <a:solidFill>
                  <a:srgbClr val="5B5249"/>
                </a:solidFill>
              </a:rPr>
              <a:t>, arrivée d’un informaticien et d’une enquêtrice au 14/09/2020, 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Poursuite de la Toolbox (projet « on line »),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Actualisation des plans d’action qualité (2020 T1 à T4),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Création des plans d’action des cursus et de la CDQ en version Excel et insérés dans l’intranet « One Drive » en écriture et en lecture pour les coordonnateurs qualité département et les directions,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Diffusion du </a:t>
            </a:r>
            <a:r>
              <a:rPr lang="fr-BE" sz="2000" dirty="0" err="1">
                <a:solidFill>
                  <a:srgbClr val="5B5249"/>
                </a:solidFill>
              </a:rPr>
              <a:t>Quality</a:t>
            </a:r>
            <a:r>
              <a:rPr lang="fr-BE" sz="2000" dirty="0">
                <a:solidFill>
                  <a:srgbClr val="5B5249"/>
                </a:solidFill>
              </a:rPr>
              <a:t> News (journal qualité nouvelle version avec photos des membres de la CDQ) par mail les 29/06/20, 26/11/20 et 13/01/21, 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Réunions de la </a:t>
            </a:r>
            <a:r>
              <a:rPr lang="fr-BE" sz="2000" dirty="0" err="1">
                <a:solidFill>
                  <a:srgbClr val="5B5249"/>
                </a:solidFill>
              </a:rPr>
              <a:t>CoQua</a:t>
            </a:r>
            <a:r>
              <a:rPr lang="fr-BE" sz="2000" dirty="0">
                <a:solidFill>
                  <a:srgbClr val="5B5249"/>
                </a:solidFill>
              </a:rPr>
              <a:t> les 04/06/20 et 17/11/20 (prochaine réunion fixée le 04/02/21)</a:t>
            </a:r>
            <a:endParaRPr lang="fr-BE" sz="2000" dirty="0">
              <a:solidFill>
                <a:srgbClr val="5B5249"/>
              </a:solidFill>
              <a:cs typeface="Calibri"/>
            </a:endParaRPr>
          </a:p>
        </p:txBody>
      </p:sp>
      <p:pic>
        <p:nvPicPr>
          <p:cNvPr id="10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2C220A70-7390-4F06-8E34-0C0407810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7766" y="3091916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B6B39E30-1F26-4A24-A978-8362A2E9F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1513" y="4134713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23740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576768" y="674400"/>
            <a:ext cx="10691446" cy="4708981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2. Cellule Démarche Qualité</a:t>
            </a:r>
            <a:endParaRPr lang="fr-BE" b="1" u="sng" dirty="0">
              <a:solidFill>
                <a:srgbClr val="5FB55F"/>
              </a:solidFill>
            </a:endParaRPr>
          </a:p>
          <a:p>
            <a:pPr marL="377825" lvl="1" algn="ctr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200" b="1" dirty="0">
                <a:solidFill>
                  <a:srgbClr val="5B5249"/>
                </a:solidFill>
              </a:rPr>
              <a:t>Nouvelles actions réalisées depuis le 04/02/20 </a:t>
            </a:r>
          </a:p>
          <a:p>
            <a:pPr marL="377825" lvl="1" algn="ctr">
              <a:buSzPct val="8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200" b="1" dirty="0">
                <a:solidFill>
                  <a:srgbClr val="5B5249"/>
                </a:solidFill>
              </a:rPr>
              <a:t>(rapports qualité </a:t>
            </a:r>
            <a:r>
              <a:rPr lang="fr-BE" sz="2200" b="1" i="1" dirty="0">
                <a:solidFill>
                  <a:srgbClr val="5B5249"/>
                </a:solidFill>
              </a:rPr>
              <a:t>2019-2020</a:t>
            </a:r>
            <a:r>
              <a:rPr lang="fr-BE" sz="2200" b="1" dirty="0">
                <a:solidFill>
                  <a:srgbClr val="5B5249"/>
                </a:solidFill>
              </a:rPr>
              <a:t> et </a:t>
            </a:r>
            <a:r>
              <a:rPr lang="fr-BE" sz="2200" b="1" i="1" dirty="0">
                <a:solidFill>
                  <a:srgbClr val="5B5249"/>
                </a:solidFill>
              </a:rPr>
              <a:t>08/2020 à 01/2021</a:t>
            </a:r>
            <a:r>
              <a:rPr lang="fr-BE" sz="2200" b="1" dirty="0">
                <a:solidFill>
                  <a:srgbClr val="5B5249"/>
                </a:solidFill>
              </a:rPr>
              <a:t>)  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dirty="0">
              <a:solidFill>
                <a:srgbClr val="5B5249"/>
              </a:solidFill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Actualisation du Manuel de Procédure Qualité HEL 2020 en novembre 2020 (4 fiches Go Manager ; 3 fiches processus </a:t>
            </a:r>
            <a:r>
              <a:rPr lang="fr-BE" sz="2000" dirty="0" err="1">
                <a:solidFill>
                  <a:srgbClr val="5B5249"/>
                </a:solidFill>
              </a:rPr>
              <a:t>Swot</a:t>
            </a:r>
            <a:r>
              <a:rPr lang="fr-BE" sz="2000" dirty="0">
                <a:solidFill>
                  <a:srgbClr val="5B5249"/>
                </a:solidFill>
              </a:rPr>
              <a:t> et processus enquêtes cursus et institutionnelle),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Actualisation du Guide du coordonnateur qualité HEL 2020 en novembre 2020,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Réalisation en novembre/décembre 2020 par l’enquêtrice de la CDQR d’enquêtes téléphoniques auprès des anciens étudiants, employeurs et maîtres de stage du cursus en assistant de direction, </a:t>
            </a:r>
            <a:endParaRPr lang="fr-BE" sz="2000" dirty="0">
              <a:solidFill>
                <a:srgbClr val="5B5249"/>
              </a:solidFill>
              <a:cs typeface="Calibri"/>
            </a:endParaRP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Réalisation en novembre 2020 par la CDQR d’une enquête par mail selon le référentiel CAF auprès de tous les étudiants de la HEL (taux de participation 28%),</a:t>
            </a:r>
          </a:p>
          <a:p>
            <a:pPr marL="660400" lvl="1" indent="-282575">
              <a:buSzPct val="80000"/>
              <a:buFont typeface="Wingdings" pitchFamily="2" charset="2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>
                <a:solidFill>
                  <a:srgbClr val="5B5249"/>
                </a:solidFill>
              </a:rPr>
              <a:t>Finalisation du rapport d’auto-évaluation CAF par le personnel avec insertion des résultats de l’enquête CAF étudiants et relevé d'actions : présentation au CD 22/01/21  </a:t>
            </a:r>
            <a:endParaRPr lang="fr-BE" sz="2000" dirty="0">
              <a:solidFill>
                <a:srgbClr val="5B5249"/>
              </a:solidFill>
              <a:cs typeface="Calibri"/>
            </a:endParaRPr>
          </a:p>
        </p:txBody>
      </p:sp>
      <p:pic>
        <p:nvPicPr>
          <p:cNvPr id="5" name="Picture 2" descr="C:\Users\PIERRE\AppData\Local\Microsoft\Windows\Temporary Internet Files\Content.IE5\RG5I1S0P\new-label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3510" y="3491187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34F520D7-16D0-4442-8B40-9DE59FDD6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901" y="4008232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PIERRE\AppData\Local\Microsoft\Windows\Temporary Internet Files\Content.IE5\RG5I1S0P\new-label[1].jpg">
            <a:extLst>
              <a:ext uri="{FF2B5EF4-FFF2-40B4-BE49-F238E27FC236}">
                <a16:creationId xmlns:a16="http://schemas.microsoft.com/office/drawing/2014/main" id="{5EEE5FC5-0086-4711-B71D-FD978C97D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9568" y="4991777"/>
            <a:ext cx="654704" cy="43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788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93102" y="226530"/>
            <a:ext cx="10410092" cy="680186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3600" b="1" u="sng" dirty="0">
                <a:solidFill>
                  <a:srgbClr val="5FB55F"/>
                </a:solidFill>
              </a:rPr>
              <a:t>Introduction à la journée</a:t>
            </a: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Assistant de Direction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1.1. Nos avancées significatives mises en valeur dans le DA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1.2. Nos points d’attention </a:t>
            </a:r>
            <a:endParaRPr lang="fr-BE" dirty="0">
              <a:sym typeface="Wingdings" pitchFamily="2" charset="2"/>
            </a:endParaRP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1.3. Actions supplémentaires</a:t>
            </a:r>
            <a:endParaRPr lang="fr-BE" dirty="0"/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1.4. Nos nouvelles avancées depuis janvier 2020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1.5. Freins consécutifs à la pandémie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2.1</a:t>
            </a:r>
            <a:r>
              <a:rPr lang="fr-BE" sz="2000" dirty="0"/>
              <a:t>. </a:t>
            </a:r>
            <a:r>
              <a:rPr lang="fr-BE" dirty="0"/>
              <a:t>Évaluation des stages par le SAR</a:t>
            </a:r>
          </a:p>
          <a:p>
            <a:r>
              <a:rPr lang="fr-BE" sz="2000" b="1" dirty="0"/>
              <a:t>           </a:t>
            </a:r>
            <a:r>
              <a:rPr lang="fr-BE" dirty="0"/>
              <a:t>2.2. La 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r>
              <a:rPr lang="fr-BE" dirty="0"/>
              <a:t>            2.3. Engagement d’un consultant  en communication</a:t>
            </a:r>
          </a:p>
          <a:p>
            <a:r>
              <a:rPr lang="fr-BE" dirty="0"/>
              <a:t>            2.4. Création de My HEL: espace personnalisé selon PAE ou attributions</a:t>
            </a:r>
            <a:endParaRPr lang="fr-BE" sz="2000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3. Cellule démarche qualité 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3.1.Bilan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3.2.Nouvelles actions</a:t>
            </a:r>
            <a:endParaRPr lang="fr-BE" b="1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4. Planning de la visite de suivi et groupes interviewés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Les autorités de la HEL et les responsables qualité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d’enseignants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d’étudiants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FDD08361-3CC9-3C40-A338-29196DD1F37C}"/>
              </a:ext>
            </a:extLst>
          </p:cNvPr>
          <p:cNvCxnSpPr/>
          <p:nvPr/>
        </p:nvCxnSpPr>
        <p:spPr>
          <a:xfrm flipH="1">
            <a:off x="7902718" y="5719813"/>
            <a:ext cx="129614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50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9312" y="674400"/>
            <a:ext cx="1069144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dirty="0">
                <a:solidFill>
                  <a:srgbClr val="5FB55F"/>
                </a:solidFill>
              </a:rPr>
              <a:t>          </a:t>
            </a:r>
            <a:r>
              <a:rPr lang="fr-BE" sz="3600" b="1" u="sng" dirty="0">
                <a:solidFill>
                  <a:srgbClr val="5FB55F"/>
                </a:solidFill>
              </a:rPr>
              <a:t>3. Planning des groupes interviewés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sz="2000" b="1" dirty="0">
                <a:solidFill>
                  <a:srgbClr val="8D8073"/>
                </a:solidFill>
              </a:rPr>
            </a:b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894406" y="1093676"/>
            <a:ext cx="1069144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  <a:p>
            <a:pPr marL="619125" indent="-4572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 dirty="0">
                <a:solidFill>
                  <a:srgbClr val="5B5249"/>
                </a:solidFill>
              </a:rPr>
              <a:t>Les autorités de la HEL et les responsables qualité </a:t>
            </a:r>
            <a:endParaRPr lang="fr-BE" b="1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Mme Pascale LEBICHOT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Mme DORMAL Christelle 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Mme Antoinette GIANFOLCARO 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1200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Mme Laurence NOËL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Mme Laura De BOECK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M. Christian HALLEUX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									Mlle Flora PIRSON				</a:t>
            </a: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dirty="0">
              <a:solidFill>
                <a:srgbClr val="5B5249"/>
              </a:solidFill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858AE43-3E63-AF44-85AB-F66F4C1E3F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511" y="1921449"/>
            <a:ext cx="2997551" cy="89327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59972" y="5350184"/>
            <a:ext cx="2453059" cy="1201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AutoShape 2" descr="https://helbe.sharepoint.com/sites/ServicesTrans/Communication/LogosBannieres/Dep%20sc%20edu%2072p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EB661F8-5BDE-405F-ABB0-EFE1AB1CF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6511" y="3549769"/>
            <a:ext cx="3234031" cy="12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353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9312" y="674400"/>
            <a:ext cx="1069144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dirty="0">
                <a:solidFill>
                  <a:srgbClr val="5FB55F"/>
                </a:solidFill>
              </a:rPr>
              <a:t>          </a:t>
            </a:r>
            <a:r>
              <a:rPr lang="fr-BE" sz="3600" b="1" u="sng" dirty="0">
                <a:solidFill>
                  <a:srgbClr val="5FB55F"/>
                </a:solidFill>
              </a:rPr>
              <a:t>3. Planning des groupes interviewés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sz="2000" b="1" dirty="0">
                <a:solidFill>
                  <a:srgbClr val="8D8073"/>
                </a:solidFill>
              </a:rPr>
            </a:b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9312" y="1921449"/>
            <a:ext cx="1069144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  <a:p>
            <a:pPr marL="619125" indent="-457200">
              <a:buFont typeface="+mj-lt"/>
              <a:buAutoNum type="alphaLcPeriod" startA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 dirty="0">
                <a:solidFill>
                  <a:srgbClr val="5B5249"/>
                </a:solidFill>
              </a:rPr>
              <a:t>Le panel d’enseignants </a:t>
            </a:r>
            <a:endParaRPr lang="fr-BE" sz="1400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</a:t>
            </a:r>
          </a:p>
        </p:txBody>
      </p:sp>
      <p:sp>
        <p:nvSpPr>
          <p:cNvPr id="1026" name="AutoShape 2" descr="https://helbe.sharepoint.com/sites/ServicesTrans/Communication/LogosBannieres/Dep%20sc%20edu%2072p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819C77-9E95-D74C-9225-0E0306143964}"/>
              </a:ext>
            </a:extLst>
          </p:cNvPr>
          <p:cNvSpPr txBox="1"/>
          <p:nvPr/>
        </p:nvSpPr>
        <p:spPr>
          <a:xfrm>
            <a:off x="1203740" y="2906695"/>
            <a:ext cx="8257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BE" sz="2400" dirty="0"/>
              <a:t>C. BECKERS (langues)</a:t>
            </a:r>
          </a:p>
          <a:p>
            <a:pPr>
              <a:defRPr/>
            </a:pPr>
            <a:r>
              <a:rPr lang="fr-BE" sz="2400" dirty="0"/>
              <a:t>F. DEPREZ (terminologie)</a:t>
            </a:r>
          </a:p>
          <a:p>
            <a:pPr>
              <a:defRPr/>
            </a:pPr>
            <a:r>
              <a:rPr lang="fr-BE" sz="2400" dirty="0"/>
              <a:t>C. DORMAL (mathématique)</a:t>
            </a:r>
          </a:p>
          <a:p>
            <a:pPr>
              <a:defRPr/>
            </a:pPr>
            <a:r>
              <a:rPr lang="fr-BE" sz="2400" dirty="0"/>
              <a:t>V. HERZET (français)</a:t>
            </a:r>
          </a:p>
          <a:p>
            <a:pPr>
              <a:defRPr/>
            </a:pPr>
            <a:r>
              <a:rPr lang="fr-BE" sz="2400" dirty="0"/>
              <a:t>A. GIANFOLCARO (bureautique)</a:t>
            </a:r>
          </a:p>
          <a:p>
            <a:pPr>
              <a:defRPr/>
            </a:pPr>
            <a:r>
              <a:rPr lang="fr-BE" sz="2400" dirty="0"/>
              <a:t>M. PEUTEMAN (économie)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9CB343E-CB8C-48BB-8FB9-771FDB218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575" y="5314280"/>
            <a:ext cx="3234031" cy="12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31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689312" y="674400"/>
            <a:ext cx="10691446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dirty="0">
                <a:solidFill>
                  <a:srgbClr val="5FB55F"/>
                </a:solidFill>
              </a:rPr>
              <a:t>          </a:t>
            </a:r>
            <a:r>
              <a:rPr lang="fr-BE" sz="3600" b="1" u="sng" dirty="0">
                <a:solidFill>
                  <a:srgbClr val="5FB55F"/>
                </a:solidFill>
              </a:rPr>
              <a:t>3. Planning des groupes interviewés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sz="2000" b="1" dirty="0">
                <a:solidFill>
                  <a:srgbClr val="8D8073"/>
                </a:solidFill>
              </a:rPr>
            </a:b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689312" y="1921449"/>
            <a:ext cx="1069144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  <a:p>
            <a:pPr marL="619125" indent="-457200">
              <a:buFont typeface="+mj-lt"/>
              <a:buAutoNum type="alphaLcPeriod" startA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 dirty="0">
                <a:solidFill>
                  <a:srgbClr val="5B5249"/>
                </a:solidFill>
              </a:rPr>
              <a:t>Le panel d’étudiants </a:t>
            </a:r>
            <a:endParaRPr lang="fr-BE" sz="1400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olidFill>
                  <a:srgbClr val="5B5249"/>
                </a:solidFill>
              </a:rPr>
              <a:t>	</a:t>
            </a:r>
          </a:p>
        </p:txBody>
      </p:sp>
      <p:sp>
        <p:nvSpPr>
          <p:cNvPr id="1026" name="AutoShape 2" descr="https://helbe.sharepoint.com/sites/ServicesTrans/Communication/LogosBannieres/Dep%20sc%20edu%2072pp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BE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819C77-9E95-D74C-9225-0E0306143964}"/>
              </a:ext>
            </a:extLst>
          </p:cNvPr>
          <p:cNvSpPr txBox="1"/>
          <p:nvPr/>
        </p:nvSpPr>
        <p:spPr>
          <a:xfrm>
            <a:off x="1026458" y="3429000"/>
            <a:ext cx="82571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BE" sz="2400" dirty="0"/>
              <a:t>Adrien BRUNINX</a:t>
            </a:r>
          </a:p>
          <a:p>
            <a:pPr>
              <a:defRPr/>
            </a:pPr>
            <a:r>
              <a:rPr lang="fr-BE" sz="2400" dirty="0"/>
              <a:t>Thibaut ZUNE</a:t>
            </a:r>
          </a:p>
          <a:p>
            <a:pPr>
              <a:defRPr/>
            </a:pPr>
            <a:r>
              <a:rPr lang="fr-BE" sz="2400" dirty="0"/>
              <a:t>Marine DEFRERE (médical)</a:t>
            </a:r>
          </a:p>
          <a:p>
            <a:pPr>
              <a:defRPr/>
            </a:pPr>
            <a:r>
              <a:rPr lang="fr-BE" sz="2400" dirty="0"/>
              <a:t>Amandine de la TRUZ ROBLA (langues)</a:t>
            </a:r>
          </a:p>
          <a:p>
            <a:pPr>
              <a:defRPr/>
            </a:pPr>
            <a:r>
              <a:rPr lang="fr-BE" sz="2400" dirty="0" err="1"/>
              <a:t>Lucye</a:t>
            </a:r>
            <a:r>
              <a:rPr lang="fr-BE" sz="2400" dirty="0"/>
              <a:t> MAILLIEN (langues)</a:t>
            </a:r>
          </a:p>
          <a:p>
            <a:pPr>
              <a:defRPr/>
            </a:pPr>
            <a:r>
              <a:rPr lang="fr-BE" sz="2400" dirty="0"/>
              <a:t>Donia M LIKA (Médical)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9CB343E-CB8C-48BB-8FB9-771FDB2188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6575" y="5314280"/>
            <a:ext cx="3234031" cy="12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215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93102" y="226530"/>
            <a:ext cx="1041009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3600" b="1" u="sng" dirty="0">
                <a:solidFill>
                  <a:srgbClr val="5FB55F"/>
                </a:solidFill>
              </a:rPr>
              <a:t>Introduction à la journée</a:t>
            </a: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Assistant de Direction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1.1. Nos avancées significatives mises en valeur dans le DA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1.2. Nos points d’attention </a:t>
            </a:r>
            <a:endParaRPr lang="fr-BE" dirty="0">
              <a:sym typeface="Wingdings" pitchFamily="2" charset="2"/>
            </a:endParaRP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1.3. Actions supplémentaires</a:t>
            </a:r>
            <a:endParaRPr lang="fr-BE" dirty="0"/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1.4. Nos nouvelles avancées depuis janvier 2020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1.5. Freins consécutifs à la pandémie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2.1</a:t>
            </a:r>
            <a:r>
              <a:rPr lang="fr-BE" sz="2000" dirty="0"/>
              <a:t>. </a:t>
            </a:r>
            <a:r>
              <a:rPr lang="fr-BE" dirty="0"/>
              <a:t>Évaluation des stages par le SAR</a:t>
            </a:r>
          </a:p>
          <a:p>
            <a:r>
              <a:rPr lang="fr-BE" sz="2000" b="1" dirty="0"/>
              <a:t>           </a:t>
            </a:r>
            <a:r>
              <a:rPr lang="fr-BE" dirty="0"/>
              <a:t>2.2. La 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r>
              <a:rPr lang="fr-BE" dirty="0"/>
              <a:t>            2.3. Engagement d’un consultant  en communication</a:t>
            </a:r>
          </a:p>
          <a:p>
            <a:r>
              <a:rPr lang="fr-BE" dirty="0"/>
              <a:t>            2.4. Création de My HEL: espace personnalisé selon PAE ou attributions</a:t>
            </a:r>
            <a:endParaRPr lang="fr-BE" sz="2000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3. Cellule démarche qualité 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3.1.Bilan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3.2. Nouvelles actions</a:t>
            </a:r>
            <a:endParaRPr lang="fr-BE" b="1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4. Planning de la visite de suivi et groupes interviewés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Les autorités de la HEL et les responsables qualité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d’enseignants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d’étudiants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FDD08361-3CC9-3C40-A338-29196DD1F37C}"/>
              </a:ext>
            </a:extLst>
          </p:cNvPr>
          <p:cNvCxnSpPr/>
          <p:nvPr/>
        </p:nvCxnSpPr>
        <p:spPr>
          <a:xfrm flipH="1">
            <a:off x="7371606" y="1783080"/>
            <a:ext cx="129614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194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3299F-3E8A-4BF7-9C3D-B9F22CF94C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36" y="2245810"/>
            <a:ext cx="6391656" cy="1355750"/>
          </a:xfrm>
        </p:spPr>
        <p:txBody>
          <a:bodyPr rtlCol="0">
            <a:normAutofit/>
          </a:bodyPr>
          <a:lstStyle/>
          <a:p>
            <a:pPr algn="l" rtl="0"/>
            <a:r>
              <a:rPr lang="fr-FR" sz="4600" dirty="0"/>
              <a:t>Seul on va plus vite, ensemble on va plus loin!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F6083A9-53C1-4358-80D7-727411C121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936" y="3608516"/>
            <a:ext cx="5907024" cy="911117"/>
          </a:xfrm>
        </p:spPr>
        <p:txBody>
          <a:bodyPr rtlCol="0">
            <a:normAutofit/>
          </a:bodyPr>
          <a:lstStyle/>
          <a:p>
            <a:pPr algn="l" rtl="0"/>
            <a:r>
              <a:rPr lang="fr-FR" sz="2000"/>
              <a:t>Merci pour votre attention.</a:t>
            </a:r>
          </a:p>
        </p:txBody>
      </p:sp>
      <p:sp>
        <p:nvSpPr>
          <p:cNvPr id="13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3A54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78D471E-6778-44DA-8C80-6C7B96FE737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5804"/>
          <a:stretch/>
        </p:blipFill>
        <p:spPr>
          <a:xfrm>
            <a:off x="7289888" y="10"/>
            <a:ext cx="4902113" cy="3364982"/>
          </a:xfrm>
          <a:custGeom>
            <a:avLst/>
            <a:gdLst/>
            <a:ahLst/>
            <a:cxnLst/>
            <a:rect l="l" t="t" r="r" b="b"/>
            <a:pathLst>
              <a:path w="4902113" h="3364992">
                <a:moveTo>
                  <a:pt x="1558432" y="0"/>
                </a:moveTo>
                <a:lnTo>
                  <a:pt x="4902113" y="0"/>
                </a:lnTo>
                <a:lnTo>
                  <a:pt x="4902113" y="3364992"/>
                </a:lnTo>
                <a:lnTo>
                  <a:pt x="0" y="3364992"/>
                </a:lnTo>
                <a:close/>
              </a:path>
            </a:pathLst>
          </a:custGeom>
        </p:spPr>
      </p:pic>
      <p:sp>
        <p:nvSpPr>
          <p:cNvPr id="15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4A4A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7AC93C6D-AA8F-4D8D-8E74-29EE45C7ECC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662" r="3" b="17697"/>
          <a:stretch/>
        </p:blipFill>
        <p:spPr>
          <a:xfrm>
            <a:off x="5672166" y="3493008"/>
            <a:ext cx="6519834" cy="3364992"/>
          </a:xfrm>
          <a:custGeom>
            <a:avLst/>
            <a:gdLst/>
            <a:ahLst/>
            <a:cxnLst/>
            <a:rect l="l" t="t" r="r" b="b"/>
            <a:pathLst>
              <a:path w="6519834" h="3364992">
                <a:moveTo>
                  <a:pt x="1558433" y="0"/>
                </a:moveTo>
                <a:lnTo>
                  <a:pt x="6519834" y="0"/>
                </a:lnTo>
                <a:lnTo>
                  <a:pt x="6519834" y="3364992"/>
                </a:lnTo>
                <a:lnTo>
                  <a:pt x="0" y="3364992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95816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218" y="0"/>
            <a:ext cx="3344247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86222" y="238401"/>
            <a:ext cx="10691446" cy="6478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>
                <a:solidFill>
                  <a:srgbClr val="5B5249"/>
                </a:solidFill>
              </a:rPr>
              <a:t>1.1. Nos avancées significatives dans le D.A.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/>
              <a:t>Cohésion et projet fédérateur</a:t>
            </a: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Coordinateur de section</a:t>
            </a: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Coordonnateur qualité</a:t>
            </a: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Réunions de sections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/>
              <a:t>Couverture WIFI des bâtiments du département</a:t>
            </a:r>
          </a:p>
          <a:p>
            <a:pPr marL="1076325" lvl="2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2875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8218" y="0"/>
            <a:ext cx="3344247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86222" y="238401"/>
            <a:ext cx="10691446" cy="6201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/>
              <a:t>Coller à la réalité professionnelle</a:t>
            </a:r>
          </a:p>
          <a:p>
            <a:pPr marL="1876425" lvl="3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Conférence, visites, stage en 2 ième année</a:t>
            </a: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/>
              <a:t>Au niveau des cours de langues</a:t>
            </a:r>
          </a:p>
          <a:p>
            <a:pPr marL="1876425" lvl="3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 err="1"/>
              <a:t>Echanges</a:t>
            </a:r>
            <a:r>
              <a:rPr lang="fr-BE" sz="2600" dirty="0"/>
              <a:t> linguistiques, possibilité Erasmus, attestation niveau européen</a:t>
            </a:r>
          </a:p>
          <a:p>
            <a:pPr marL="1419225" lvl="2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 err="1"/>
              <a:t>Evaluation</a:t>
            </a:r>
            <a:r>
              <a:rPr lang="fr-BE" sz="2600" b="1" dirty="0"/>
              <a:t> des enseignements et centralisation de l’information </a:t>
            </a:r>
            <a:br>
              <a:rPr lang="fr-BE" sz="2000" b="1" dirty="0">
                <a:solidFill>
                  <a:srgbClr val="8D8073"/>
                </a:solidFill>
              </a:rPr>
            </a:b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326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9476" y="674400"/>
            <a:ext cx="10691446" cy="700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>
                <a:solidFill>
                  <a:srgbClr val="5B5249"/>
                </a:solidFill>
              </a:rPr>
              <a:t>1.2. </a:t>
            </a:r>
            <a:r>
              <a:rPr lang="fr-BE" sz="2500" b="1" dirty="0">
                <a:solidFill>
                  <a:srgbClr val="5B5249"/>
                </a:solidFill>
              </a:rPr>
              <a:t>Nos points d’attention </a:t>
            </a:r>
            <a:endParaRPr lang="fr-BE" dirty="0">
              <a:solidFill>
                <a:srgbClr val="5B5249"/>
              </a:solidFill>
            </a:endParaRP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Infrastructure et équipements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Plan d’action en ligne et Toolbox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Identité, visibilité, sentiment d’appartenance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Communication interne et externe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600" dirty="0"/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600" dirty="0"/>
          </a:p>
          <a:p>
            <a:pPr marL="9620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321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9476" y="674400"/>
            <a:ext cx="10691446" cy="7801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b="1" dirty="0">
                <a:solidFill>
                  <a:srgbClr val="5B5249"/>
                </a:solidFill>
              </a:rPr>
              <a:t>1.3. Actions supplémentaires</a:t>
            </a:r>
            <a:endParaRPr lang="fr-BE" dirty="0">
              <a:solidFill>
                <a:srgbClr val="5B5249"/>
              </a:solidFill>
            </a:endParaRP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Amélioration significative de la performance et optimalisation de l’utilisation de la plateforme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Fiches UE élaborées sur base du référentiel de compétence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600" dirty="0"/>
              <a:t>Bibliothèque de consultation TFE sur la plateforme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600" dirty="0"/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600" dirty="0"/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600" dirty="0"/>
          </a:p>
          <a:p>
            <a:pPr marL="9620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1505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9476" y="674400"/>
            <a:ext cx="11460278" cy="4270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marL="5048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 dirty="0">
                <a:solidFill>
                  <a:srgbClr val="5B5249"/>
                </a:solidFill>
              </a:rPr>
              <a:t>1.4. </a:t>
            </a:r>
            <a:r>
              <a:rPr lang="fr-BE" sz="2000" b="1" dirty="0">
                <a:solidFill>
                  <a:srgbClr val="5B5249"/>
                </a:solidFill>
              </a:rPr>
              <a:t>Nouvelles avancées depuis Février 2020</a:t>
            </a:r>
            <a:endParaRPr lang="fr-BE" sz="1400" dirty="0">
              <a:solidFill>
                <a:srgbClr val="5B5249"/>
              </a:solidFill>
            </a:endParaRP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 Améliorations de la plateforme et création de Teams par UE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Formation continue et qui colle au besoin de la pratique des cours en distanciel (CAP)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Travail avec des teams par UE pour diffuser l’information et réaliser des visioconférences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Réalisation d’une enquête auprès des anciens  et des employeurs et maîtres de stage</a:t>
            </a:r>
          </a:p>
          <a:p>
            <a:pPr marL="9620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1600" b="1" dirty="0">
                <a:solidFill>
                  <a:srgbClr val="8D8073"/>
                </a:solidFill>
              </a:rPr>
              <a:t> </a:t>
            </a:r>
            <a:endParaRPr lang="fr-BE" b="1" dirty="0">
              <a:solidFill>
                <a:srgbClr val="8D80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970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225500" y="45024"/>
            <a:ext cx="10691446" cy="6570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3600" b="1" u="sng" dirty="0">
                <a:solidFill>
                  <a:srgbClr val="5FB55F"/>
                </a:solidFill>
              </a:rPr>
              <a:t>1. Notre bachelier Assistant de Direction</a:t>
            </a: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u="sng" dirty="0">
              <a:solidFill>
                <a:srgbClr val="5FB55F"/>
              </a:solidFill>
            </a:endParaRPr>
          </a:p>
          <a:p>
            <a:pPr marL="5048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 dirty="0">
                <a:solidFill>
                  <a:srgbClr val="5B5249"/>
                </a:solidFill>
              </a:rPr>
              <a:t>1.5. Freins bénéfices constatés consécutifs à la pandémie</a:t>
            </a:r>
            <a:endParaRPr lang="fr-BE" sz="1600" dirty="0">
              <a:solidFill>
                <a:srgbClr val="5B5249"/>
              </a:solidFill>
            </a:endParaRP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dirty="0"/>
              <a:t> </a:t>
            </a:r>
            <a:r>
              <a:rPr lang="fr-BE" sz="2000" dirty="0"/>
              <a:t>Ralentissement de la fréquence des concertations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 Diminution de la communication avec le monde professionnel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Réduction des contacts informels avec les étudiants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Amélioration et centralisation des ressources pédagogiques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Amélioration de la communication numérique.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Travail avec des teams par UE pour diffuser l’information et réaliser des visioconférences</a:t>
            </a:r>
          </a:p>
          <a:p>
            <a:pPr marL="962025" lvl="1" indent="-342900">
              <a:lnSpc>
                <a:spcPct val="200000"/>
              </a:lnSpc>
              <a:buFont typeface="Wingdings"/>
              <a:buChar char="à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000" dirty="0"/>
              <a:t>Portes ouvertes virtuelles via </a:t>
            </a:r>
            <a:r>
              <a:rPr lang="fr-BE" sz="2000" dirty="0" err="1"/>
              <a:t>facebook</a:t>
            </a:r>
            <a:endParaRPr lang="fr-BE" sz="2000" dirty="0"/>
          </a:p>
          <a:p>
            <a:pPr marL="962025" lvl="1" indent="-342900">
              <a:lnSpc>
                <a:spcPct val="2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>
                <a:solidFill>
                  <a:srgbClr val="8D8073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43950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00CD3E4A-ADC6-CB44-995F-0DD9F8BFDA58}"/>
              </a:ext>
            </a:extLst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67750" y="45024"/>
            <a:ext cx="3409950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793102" y="226530"/>
            <a:ext cx="1041009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br>
              <a:rPr lang="fr-BE" b="1" u="sng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fr-BE" sz="3600" b="1" u="sng" dirty="0">
                <a:solidFill>
                  <a:srgbClr val="5FB55F"/>
                </a:solidFill>
              </a:rPr>
              <a:t>Introduction à la journée</a:t>
            </a:r>
            <a:endParaRPr lang="fr-BE" b="1" u="sng" dirty="0">
              <a:solidFill>
                <a:srgbClr val="5FB55F"/>
              </a:solidFill>
            </a:endParaRPr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algn="ctr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sz="2000" b="1" u="sng" dirty="0"/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 de notre bachelier Assistant de Direction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1.1. Nos avancées significatives mises en valeur dans le DA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1.2. Nos points d’attention </a:t>
            </a:r>
            <a:endParaRPr lang="fr-BE" dirty="0">
              <a:sym typeface="Wingdings" pitchFamily="2" charset="2"/>
            </a:endParaRP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>
                <a:sym typeface="Wingdings" pitchFamily="2" charset="2"/>
              </a:rPr>
              <a:t>1.3. Actions supplémentaires</a:t>
            </a:r>
            <a:endParaRPr lang="fr-BE" dirty="0"/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1.4. Nos nouvelles avancées depuis janvier 2020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1.5. Freins consécutifs à la pandémie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Évolutions significatives au niveau institutionnel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2.1</a:t>
            </a:r>
            <a:r>
              <a:rPr lang="fr-BE" sz="2000" dirty="0"/>
              <a:t>. </a:t>
            </a:r>
            <a:r>
              <a:rPr lang="fr-BE" dirty="0"/>
              <a:t>Évaluation des stages par le SAR</a:t>
            </a:r>
          </a:p>
          <a:p>
            <a:r>
              <a:rPr lang="fr-BE" sz="2000" b="1" dirty="0"/>
              <a:t>           </a:t>
            </a:r>
            <a:r>
              <a:rPr lang="fr-BE" dirty="0"/>
              <a:t>2.2. La diffusion de valeurs afférentes à la consommation responsable : </a:t>
            </a:r>
            <a:r>
              <a:rPr lang="fr-BE" dirty="0" err="1"/>
              <a:t>consom</a:t>
            </a:r>
            <a:r>
              <a:rPr lang="fr-BE" dirty="0"/>
              <a:t>-acteurs</a:t>
            </a:r>
          </a:p>
          <a:p>
            <a:r>
              <a:rPr lang="fr-BE" dirty="0"/>
              <a:t>            2.3. Engagement d’un consultant  en communication</a:t>
            </a:r>
          </a:p>
          <a:p>
            <a:r>
              <a:rPr lang="fr-BE" dirty="0"/>
              <a:t>            2.4. Création de My HEL: espace personnalisé selon PAE ou attributions</a:t>
            </a:r>
            <a:endParaRPr lang="fr-BE" sz="2000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3. Cellule démarche qualité 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3.1.Bilan</a:t>
            </a:r>
          </a:p>
          <a:p>
            <a:pPr marL="619125" lvl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3.2. Nouvelles actions</a:t>
            </a:r>
            <a:endParaRPr lang="fr-BE" b="1" dirty="0"/>
          </a:p>
          <a:p>
            <a:pPr marL="161925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b="1" dirty="0"/>
              <a:t>4. Planning de la visite de suivi et groupes interviewés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Les autorités de la HEL et les responsables qualité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d’enseignants</a:t>
            </a:r>
          </a:p>
          <a:p>
            <a:pPr marL="962025" lvl="1" indent="-342900">
              <a:buFont typeface="+mj-lt"/>
              <a:buAutoNum type="alphaL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dirty="0"/>
              <a:t>Le panel d’étudiants</a:t>
            </a:r>
          </a:p>
          <a:p>
            <a:pPr marL="504825" indent="-342900">
              <a:buFont typeface="+mj-lt"/>
              <a:buAutoNum type="arabicPeriod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BE" b="1" dirty="0">
              <a:solidFill>
                <a:srgbClr val="5B5249"/>
              </a:solidFill>
            </a:endParaRP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FDD08361-3CC9-3C40-A338-29196DD1F37C}"/>
              </a:ext>
            </a:extLst>
          </p:cNvPr>
          <p:cNvCxnSpPr/>
          <p:nvPr/>
        </p:nvCxnSpPr>
        <p:spPr>
          <a:xfrm flipH="1">
            <a:off x="7941219" y="3429000"/>
            <a:ext cx="1296144" cy="0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40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652ECDB19CF5448768BCD2D172BE34" ma:contentTypeVersion="6" ma:contentTypeDescription="Crée un document." ma:contentTypeScope="" ma:versionID="ef5ddc318772669a2809e99b23ca6db2">
  <xsd:schema xmlns:xsd="http://www.w3.org/2001/XMLSchema" xmlns:xs="http://www.w3.org/2001/XMLSchema" xmlns:p="http://schemas.microsoft.com/office/2006/metadata/properties" xmlns:ns2="102bd17f-e2aa-47c8-8246-013bdcaafc4d" targetNamespace="http://schemas.microsoft.com/office/2006/metadata/properties" ma:root="true" ma:fieldsID="9ae49d3f0d7e714d24fe5a857dc5954b" ns2:_="">
    <xsd:import namespace="102bd17f-e2aa-47c8-8246-013bdcaafc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2bd17f-e2aa-47c8-8246-013bdcaaf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191FFC6-4CFA-4E4B-B3CD-72D20417E3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2bd17f-e2aa-47c8-8246-013bdcaaf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6A471B7-04E2-4EDD-9051-288B4ED8E0E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7D6F31-85CD-463C-ADC9-5E2CE08863C0}">
  <ds:schemaRefs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102bd17f-e2aa-47c8-8246-013bdcaafc4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1960</Words>
  <Application>Microsoft Office PowerPoint</Application>
  <PresentationFormat>Grand écran</PresentationFormat>
  <Paragraphs>259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1_Thème Office</vt:lpstr>
      <vt:lpstr>Bachelier Assistant de Direction Évaluation de la qualité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Seul on va plus vite, ensemble on va plus loin!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Bachelier Assistant de Direction Évaluation de la qualité</dc:title>
  <dc:creator>Christian HALLEUX</dc:creator>
  <cp:lastModifiedBy>Laurence NOEL</cp:lastModifiedBy>
  <cp:revision>78</cp:revision>
  <dcterms:created xsi:type="dcterms:W3CDTF">2021-01-14T10:50:22Z</dcterms:created>
  <dcterms:modified xsi:type="dcterms:W3CDTF">2021-12-06T11:11:18Z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0x010100B8652ECDB19CF5448768BCD2D172BE34</vt:lpwstr>
  </property>
</Properties>
</file>