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28"/>
  </p:notesMasterIdLst>
  <p:sldIdLst>
    <p:sldId id="258" r:id="rId6"/>
    <p:sldId id="322" r:id="rId7"/>
    <p:sldId id="324" r:id="rId8"/>
    <p:sldId id="325" r:id="rId9"/>
    <p:sldId id="326" r:id="rId10"/>
    <p:sldId id="327" r:id="rId11"/>
    <p:sldId id="343" r:id="rId12"/>
    <p:sldId id="328" r:id="rId13"/>
    <p:sldId id="344" r:id="rId14"/>
    <p:sldId id="329" r:id="rId15"/>
    <p:sldId id="331" r:id="rId16"/>
    <p:sldId id="332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17" r:id="rId2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an HALLEUX" initials="C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EF"/>
    <a:srgbClr val="FFFFFF"/>
    <a:srgbClr val="005B6C"/>
    <a:srgbClr val="5FB55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FD841E-0773-3EE8-ACC1-7F82D024354F}" v="61" dt="2021-01-17T18:47:15.589"/>
    <p1510:client id="{4BF42371-05FF-FBBA-79C7-68F89DDA3C07}" v="68" dt="2021-01-18T10:50:58.276"/>
    <p1510:client id="{5C969E25-849B-6A4E-C93A-49EBB82BD051}" v="506" dt="2021-01-17T17:54:33.325"/>
    <p1510:client id="{BF70F0C0-36A6-37FC-B91F-62AD9C42FB87}" v="4" dt="2021-01-31T08:39:50.5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0F425-4F6C-462B-96A5-62870081CB3B}" type="datetimeFigureOut">
              <a:rPr lang="fr-BE" smtClean="0"/>
              <a:t>02-12-21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E291F-67FE-4650-9EFE-622B05EE4D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130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6D07F8-0572-40B0-BBA9-29A635BC2959}" type="slidenum">
              <a:rPr lang="fr-FR" noProof="0" smtClean="0"/>
              <a:t>22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515034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6ADC4E-5CA8-2D47-AC9E-F735A2739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023925-925D-1E4C-86A3-C5BF3665F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AE9EB7-5681-9243-A0CC-FB596A131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73F2BC-A71F-564B-9915-33215A730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53BD8F-2BD2-3246-A3D7-4DE62F58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9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F37A87-D7EC-9946-816C-54C81975C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26ED8A-0741-AC45-8781-65274ADF6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915B22-02E0-C244-8615-32AF0AFB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4210E9-BFE7-EA4E-BF38-BAA841DD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AFE19-AB03-384D-A3BC-3EB2AD02B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57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4D1F25-335A-9741-BB34-5C5C4D580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56C047-830D-2D40-BC55-4B0733438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AE1D76-1466-604B-9DD2-9A073EAEB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12E456-E944-D74F-9C26-0D3D3944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0B2B7C-6538-0845-B03D-86A071F08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963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285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737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3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605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082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040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649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79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B097EC-E07F-AD4C-A36A-096E5A9D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F06E30-840D-FC43-BBD1-58A857576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78900" y="112493"/>
            <a:ext cx="3111500" cy="1645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8918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993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423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D5C039-F708-40DB-B8C6-BCA69CDA4681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CE6459-A21C-4ACC-9155-778247BE2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1053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058061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ABB7A-8B29-8B46-A283-0D2CD8B99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7963F7-8259-7E4E-9111-D63D96438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1C8CBB-A5E8-4648-AC8C-1167992E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2FF665-EA0C-DE4B-A2FC-24437AA2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EFD8DA-91B1-5D41-8B98-09722B976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993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A0DDDD-D89E-7E47-9302-0B4BDB553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1B9DC9-B8A8-BD44-BA9F-05EAA3B2AF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15493F-044E-0043-9CA2-C4FADF2B3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8CD700-9F4C-0E46-9661-31B10CDA0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802FEC-D4DB-2444-BB16-94E1F36D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1CA411-F9A5-CB4A-B285-B5C3339C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1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AEBB6F-8DC4-9040-8840-AA4841759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D62DFA-2D71-2D4C-944F-161DC5376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8DA75A-90AC-EF4D-9938-0C8F21836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B41B249-FA03-154D-B93D-F2878132DE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0430DB1-47A3-5F49-80BC-6967D89A3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044AC3-4B55-B84B-8407-07105FA5A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E69DC4-BBE5-BE40-8FFE-148D296A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46415D5-528F-C141-B1FC-002AD3F7B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58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784FCC-706E-9F4D-8ED7-75F875AE7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3C81FC7-B989-3342-B0DF-5E629DC80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9663AC-F4B2-5149-96A1-AD7A0BA1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6AB3AB-EE38-F441-83EE-0BCF58572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99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F6E0756-B15E-894B-A500-77DA1764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675E7FA-AF6C-6C41-BA9E-5012C3C6A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84845F-D017-A641-9C46-47113D184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6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B5B0A9-6179-BC47-A33F-257EAAFF1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F226FC-E7C2-0D44-A20A-FDC64DE3A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5B736B-6C36-FC4C-9FA6-E5AFDB54E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72ADEE-6E7B-0A4B-AE7F-D0E968C8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6E5149-00F6-4541-A89C-5C6C5DAAD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A44CC6-3975-CE4E-833B-D53D9B803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55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91E063-A1DF-D444-A144-3281167C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3780971-996C-BF41-880D-B0163CDB7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926C9D-5645-0A44-BB84-EDE97E084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8D0C98-68E1-0249-8B52-1988C5654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58C99F-96FB-4A48-AE99-C51C9983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1EBCDA-6EF7-F943-9794-49CDBF3A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04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36A4AD6-D6BB-3B42-B42F-924398539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4420A2-41BE-C342-A227-BE48932BE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85CEA2-14E5-D346-8855-6B351E774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FCDD9-066F-A346-B00A-BFD817919139}" type="datetimeFigureOut">
              <a:rPr lang="fr-FR" smtClean="0"/>
              <a:pPr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3C70B7-1798-5C4A-A20D-56207E28C3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D4B778-6D79-9C4A-96B0-E21F14C8C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82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0743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77D05B-957D-DD4C-882A-7634B6CD0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8056" y="2314817"/>
            <a:ext cx="8078467" cy="1363692"/>
          </a:xfrm>
        </p:spPr>
        <p:txBody>
          <a:bodyPr>
            <a:noAutofit/>
          </a:bodyPr>
          <a:lstStyle/>
          <a:p>
            <a:r>
              <a:rPr lang="fr-FR" sz="4800" b="1" dirty="0"/>
              <a:t>Bachelier Chimie          </a:t>
            </a:r>
            <a:br>
              <a:rPr lang="fr-FR" sz="4800" b="1" dirty="0"/>
            </a:br>
            <a:r>
              <a:rPr lang="fr-FR" sz="4800" b="1" dirty="0"/>
              <a:t>Évaluation de la qualité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1272B6-0989-7947-89BD-E7223EB78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1469" y="3656112"/>
            <a:ext cx="3511639" cy="911117"/>
          </a:xfrm>
        </p:spPr>
        <p:txBody>
          <a:bodyPr>
            <a:normAutofit/>
          </a:bodyPr>
          <a:lstStyle/>
          <a:p>
            <a:pPr>
              <a:buClr>
                <a:srgbClr val="5B5249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altLang="fr-FR" sz="2000" dirty="0">
                <a:latin typeface="Calibri" pitchFamily="34" charset="0"/>
              </a:rPr>
              <a:t>Visite de suivi AEQES N+5</a:t>
            </a:r>
          </a:p>
          <a:p>
            <a:pPr>
              <a:buClr>
                <a:srgbClr val="5B5249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altLang="fr-FR" sz="2000" dirty="0">
                <a:latin typeface="Calibri" pitchFamily="34" charset="0"/>
              </a:rPr>
              <a:t>1</a:t>
            </a:r>
            <a:r>
              <a:rPr lang="fr-BE" altLang="fr-FR" sz="2000" baseline="30000" dirty="0">
                <a:latin typeface="Calibri" pitchFamily="34" charset="0"/>
              </a:rPr>
              <a:t>e</a:t>
            </a:r>
            <a:r>
              <a:rPr lang="fr-BE" altLang="fr-FR" sz="2000" dirty="0">
                <a:latin typeface="Calibri" pitchFamily="34" charset="0"/>
              </a:rPr>
              <a:t> mars 2021</a:t>
            </a:r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41F18803-BE79-4916-AE6B-5DE238B36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110" cy="2130951"/>
          </a:xfrm>
          <a:custGeom>
            <a:avLst/>
            <a:gdLst>
              <a:gd name="connsiteX0" fmla="*/ 0 w 8663110"/>
              <a:gd name="connsiteY0" fmla="*/ 0 h 2130951"/>
              <a:gd name="connsiteX1" fmla="*/ 819150 w 8663110"/>
              <a:gd name="connsiteY1" fmla="*/ 0 h 2130951"/>
              <a:gd name="connsiteX2" fmla="*/ 1028700 w 8663110"/>
              <a:gd name="connsiteY2" fmla="*/ 0 h 2130951"/>
              <a:gd name="connsiteX3" fmla="*/ 4187970 w 8663110"/>
              <a:gd name="connsiteY3" fmla="*/ 0 h 2130951"/>
              <a:gd name="connsiteX4" fmla="*/ 4400550 w 8663110"/>
              <a:gd name="connsiteY4" fmla="*/ 0 h 2130951"/>
              <a:gd name="connsiteX5" fmla="*/ 5262791 w 8663110"/>
              <a:gd name="connsiteY5" fmla="*/ 0 h 2130951"/>
              <a:gd name="connsiteX6" fmla="*/ 5262791 w 8663110"/>
              <a:gd name="connsiteY6" fmla="*/ 478 h 2130951"/>
              <a:gd name="connsiteX7" fmla="*/ 8663110 w 8663110"/>
              <a:gd name="connsiteY7" fmla="*/ 478 h 2130951"/>
              <a:gd name="connsiteX8" fmla="*/ 7676422 w 8663110"/>
              <a:gd name="connsiteY8" fmla="*/ 2130951 h 2130951"/>
              <a:gd name="connsiteX9" fmla="*/ 4400550 w 8663110"/>
              <a:gd name="connsiteY9" fmla="*/ 2130951 h 2130951"/>
              <a:gd name="connsiteX10" fmla="*/ 4187970 w 8663110"/>
              <a:gd name="connsiteY10" fmla="*/ 2130951 h 2130951"/>
              <a:gd name="connsiteX11" fmla="*/ 1028700 w 8663110"/>
              <a:gd name="connsiteY11" fmla="*/ 2130951 h 2130951"/>
              <a:gd name="connsiteX12" fmla="*/ 819150 w 8663110"/>
              <a:gd name="connsiteY12" fmla="*/ 2130951 h 2130951"/>
              <a:gd name="connsiteX13" fmla="*/ 0 w 8663110"/>
              <a:gd name="connsiteY13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63110" h="2130951">
                <a:moveTo>
                  <a:pt x="0" y="0"/>
                </a:moveTo>
                <a:lnTo>
                  <a:pt x="819150" y="0"/>
                </a:lnTo>
                <a:lnTo>
                  <a:pt x="1028700" y="0"/>
                </a:lnTo>
                <a:lnTo>
                  <a:pt x="4187970" y="0"/>
                </a:lnTo>
                <a:lnTo>
                  <a:pt x="4400550" y="0"/>
                </a:lnTo>
                <a:lnTo>
                  <a:pt x="5262791" y="0"/>
                </a:lnTo>
                <a:lnTo>
                  <a:pt x="5262791" y="478"/>
                </a:lnTo>
                <a:lnTo>
                  <a:pt x="8663110" y="478"/>
                </a:lnTo>
                <a:lnTo>
                  <a:pt x="7676422" y="2130951"/>
                </a:lnTo>
                <a:lnTo>
                  <a:pt x="4400550" y="2130951"/>
                </a:lnTo>
                <a:lnTo>
                  <a:pt x="4187970" y="2130951"/>
                </a:lnTo>
                <a:lnTo>
                  <a:pt x="1028700" y="2130951"/>
                </a:lnTo>
                <a:lnTo>
                  <a:pt x="819150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005B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FB5BC6F-C619-4547-BC7F-7161B9B99E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297" b="50009"/>
          <a:stretch/>
        </p:blipFill>
        <p:spPr>
          <a:xfrm>
            <a:off x="8663108" y="505244"/>
            <a:ext cx="3221056" cy="1117495"/>
          </a:xfrm>
          <a:prstGeom prst="rect">
            <a:avLst/>
          </a:prstGeom>
        </p:spPr>
      </p:pic>
      <p:sp>
        <p:nvSpPr>
          <p:cNvPr id="25" name="Freeform 18">
            <a:extLst>
              <a:ext uri="{FF2B5EF4-FFF2-40B4-BE49-F238E27FC236}">
                <a16:creationId xmlns:a16="http://schemas.microsoft.com/office/drawing/2014/main" id="{C15229F3-7A2E-4558-98FE-7A5F69409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683319"/>
            <a:ext cx="6516874" cy="2174681"/>
          </a:xfrm>
          <a:custGeom>
            <a:avLst/>
            <a:gdLst>
              <a:gd name="connsiteX0" fmla="*/ 0 w 6516874"/>
              <a:gd name="connsiteY0" fmla="*/ 0 h 2174681"/>
              <a:gd name="connsiteX1" fmla="*/ 819150 w 6516874"/>
              <a:gd name="connsiteY1" fmla="*/ 0 h 2174681"/>
              <a:gd name="connsiteX2" fmla="*/ 1038225 w 6516874"/>
              <a:gd name="connsiteY2" fmla="*/ 0 h 2174681"/>
              <a:gd name="connsiteX3" fmla="*/ 6516874 w 6516874"/>
              <a:gd name="connsiteY3" fmla="*/ 0 h 2174681"/>
              <a:gd name="connsiteX4" fmla="*/ 5509712 w 6516874"/>
              <a:gd name="connsiteY4" fmla="*/ 2174681 h 2174681"/>
              <a:gd name="connsiteX5" fmla="*/ 1038225 w 6516874"/>
              <a:gd name="connsiteY5" fmla="*/ 2174681 h 2174681"/>
              <a:gd name="connsiteX6" fmla="*/ 947987 w 6516874"/>
              <a:gd name="connsiteY6" fmla="*/ 2174681 h 2174681"/>
              <a:gd name="connsiteX7" fmla="*/ 819150 w 6516874"/>
              <a:gd name="connsiteY7" fmla="*/ 2174681 h 2174681"/>
              <a:gd name="connsiteX8" fmla="*/ 0 w 6516874"/>
              <a:gd name="connsiteY8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874" h="2174681">
                <a:moveTo>
                  <a:pt x="0" y="0"/>
                </a:moveTo>
                <a:lnTo>
                  <a:pt x="819150" y="0"/>
                </a:lnTo>
                <a:lnTo>
                  <a:pt x="1038225" y="0"/>
                </a:lnTo>
                <a:lnTo>
                  <a:pt x="6516874" y="0"/>
                </a:lnTo>
                <a:lnTo>
                  <a:pt x="5509712" y="2174681"/>
                </a:lnTo>
                <a:lnTo>
                  <a:pt x="1038225" y="2174681"/>
                </a:lnTo>
                <a:lnTo>
                  <a:pt x="947987" y="2174681"/>
                </a:lnTo>
                <a:lnTo>
                  <a:pt x="81915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00B2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258110F-8CEB-8141-B47E-7A7BE37FAA8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454900" y="4683319"/>
            <a:ext cx="4040717" cy="1979951"/>
          </a:xfrm>
          <a:prstGeom prst="rect">
            <a:avLst/>
          </a:prstGeom>
          <a:noFill/>
        </p:spPr>
      </p:pic>
      <p:sp>
        <p:nvSpPr>
          <p:cNvPr id="9" name="Sous-titre 2">
            <a:extLst>
              <a:ext uri="{FF2B5EF4-FFF2-40B4-BE49-F238E27FC236}">
                <a16:creationId xmlns:a16="http://schemas.microsoft.com/office/drawing/2014/main" id="{2A1272B6-0989-7947-89BD-E7223EB782FA}"/>
              </a:ext>
            </a:extLst>
          </p:cNvPr>
          <p:cNvSpPr txBox="1">
            <a:spLocks/>
          </p:cNvSpPr>
          <p:nvPr/>
        </p:nvSpPr>
        <p:spPr>
          <a:xfrm>
            <a:off x="0" y="4944122"/>
            <a:ext cx="5589037" cy="17191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249"/>
              </a:buClr>
              <a:buSzTx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fr-BE" alt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Haute Ecole de la ville de Liège (HEL)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249"/>
              </a:buClr>
              <a:buSzTx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fr-BE" altLang="fr-FR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249"/>
              </a:buClr>
              <a:buSzTx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fr-BE" altLang="fr-FR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Département des Sciences                     et techniques </a:t>
            </a:r>
          </a:p>
        </p:txBody>
      </p:sp>
    </p:spTree>
    <p:extLst>
      <p:ext uri="{BB962C8B-B14F-4D97-AF65-F5344CB8AC3E}">
        <p14:creationId xmlns:p14="http://schemas.microsoft.com/office/powerpoint/2010/main" val="228851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000" b="1" dirty="0"/>
              <a:t>Freins et bénéfices constatés consécutifs à la pandémie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Ralentissement de la fréquence des concertations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Diminution de la communication avec le monde professionnel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Réduction des contacts informels avec les étudiants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Amélioration et centralisation des ressources pédagogiques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Amélioration de la communication numérique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Travail avec des teams par UE pour diffuser l’information et réaliser des visioconférences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Enregistrement de capsules de présentation de la Haute Ecole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80162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Evolutions institutionnelles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Evaluation des stages par le SAR</a:t>
            </a:r>
          </a:p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Diffusion de valeurs afférentes à la consommation responsable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Salon </a:t>
            </a:r>
            <a:r>
              <a:rPr lang="fr-BE" dirty="0" err="1"/>
              <a:t>consom</a:t>
            </a:r>
            <a:r>
              <a:rPr lang="fr-BE" dirty="0"/>
              <a:t>-acteurs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Installation de fontaines à eau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Achat de gourdes</a:t>
            </a:r>
          </a:p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Engagement d’un consultant  en communication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Alimentation des pages Facebook de la HEL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Voir statistiques de « </a:t>
            </a:r>
            <a:r>
              <a:rPr lang="fr-BE" dirty="0" err="1"/>
              <a:t>like</a:t>
            </a:r>
            <a:r>
              <a:rPr lang="fr-BE" dirty="0"/>
              <a:t> » et « </a:t>
            </a:r>
            <a:r>
              <a:rPr lang="fr-BE" dirty="0" err="1"/>
              <a:t>followers</a:t>
            </a:r>
            <a:r>
              <a:rPr lang="fr-BE" dirty="0"/>
              <a:t> » dans portfolio</a:t>
            </a:r>
          </a:p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Création de « </a:t>
            </a:r>
            <a:r>
              <a:rPr lang="fr-BE" b="1" dirty="0" err="1"/>
              <a:t>My</a:t>
            </a:r>
            <a:r>
              <a:rPr lang="fr-BE" b="1" dirty="0"/>
              <a:t> HEL »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Espace personnalisé selon PAE ou attributions</a:t>
            </a:r>
            <a:endParaRPr lang="fr-BE" sz="2800" dirty="0"/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80292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Bilan (développement de la culture qualité)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Commission Qualité (</a:t>
            </a:r>
            <a:r>
              <a:rPr lang="fr-BE" dirty="0" err="1"/>
              <a:t>CoQua</a:t>
            </a:r>
            <a:r>
              <a:rPr lang="fr-BE" dirty="0"/>
              <a:t>) depuis mai 2014 (4 réunions par an)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Accompagnement continu des coordonnateurs qualité département (enquête de satisfaction des coordonnateurs à propos de la CDQ)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Rapports des experts et plans d’action présentés à tous les acteurs du cursus évalué, à la </a:t>
            </a:r>
            <a:r>
              <a:rPr lang="fr-BE" dirty="0" err="1"/>
              <a:t>CoQua</a:t>
            </a:r>
            <a:r>
              <a:rPr lang="fr-BE" dirty="0"/>
              <a:t>, au Conseil </a:t>
            </a:r>
            <a:r>
              <a:rPr lang="fr-BE" dirty="0" err="1"/>
              <a:t>Pédagoqique</a:t>
            </a:r>
            <a:r>
              <a:rPr lang="fr-BE" dirty="0"/>
              <a:t> (CP) et à l’Organe de Gestion (OG)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Information qualité dans chaque département lors de chaque rentrée académique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Information qualité à destination du conseil des étudiants lors de chaque rentrée académique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Présence systématique de la présidente du conseil des étudiants à la </a:t>
            </a:r>
            <a:r>
              <a:rPr lang="fr-BE" dirty="0" err="1"/>
              <a:t>CoQua</a:t>
            </a:r>
            <a:r>
              <a:rPr lang="fr-BE" dirty="0"/>
              <a:t> et aux entretiens lors des visites des experts </a:t>
            </a:r>
            <a:r>
              <a:rPr lang="fr-BE" dirty="0" err="1"/>
              <a:t>Aeqes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73271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Bilan (développement de la culture qualité)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Participation à différents groupes de travail qualité (Comité de gestion de l’</a:t>
            </a:r>
            <a:r>
              <a:rPr lang="fr-BE" dirty="0" err="1"/>
              <a:t>Aeqes</a:t>
            </a:r>
            <a:r>
              <a:rPr lang="fr-BE" dirty="0"/>
              <a:t>, Commission qualité de l’Ares, Commission services collectifs et Commission qualité du pôle Liège-Luxembourg, association </a:t>
            </a:r>
            <a:r>
              <a:rPr lang="fr-BE" dirty="0" err="1"/>
              <a:t>Qwaliris</a:t>
            </a:r>
            <a:r>
              <a:rPr lang="fr-BE" dirty="0"/>
              <a:t>), à différentes journées qualité (</a:t>
            </a:r>
            <a:r>
              <a:rPr lang="fr-BE" dirty="0" err="1"/>
              <a:t>Aeqes</a:t>
            </a:r>
            <a:r>
              <a:rPr lang="fr-BE" dirty="0"/>
              <a:t>, Ares, Hers) et à différentes formations qualité organisées par le Centre Hainaut-Namur pour la Gestion de la Qualité (CQHN) (Lean-Management, tableaux de bord, gestion de la qualité, …)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Diffusion du journal qualité «</a:t>
            </a:r>
            <a:r>
              <a:rPr lang="fr-BE" i="1" dirty="0"/>
              <a:t>Quality News </a:t>
            </a:r>
            <a:r>
              <a:rPr lang="fr-BE" dirty="0"/>
              <a:t>» (4 fois par an)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Rapports annuels qualité insérés dans l’espace qualité accessibles à tous les acteurs de la HEL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Désignation d’un référent qualité par département au lieu d’1 référent qualité par bachelier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83436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Bilan (développement de la culture qualité)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Accompagnement par la CDQ des 4 coordonnateurs qualité département (17 cursus évalués)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Poursuite de la </a:t>
            </a:r>
            <a:r>
              <a:rPr lang="fr-BE" dirty="0" err="1"/>
              <a:t>Toolbox</a:t>
            </a:r>
            <a:r>
              <a:rPr lang="fr-BE" dirty="0"/>
              <a:t> (projet « on line »)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Logiciel d’enquêtes </a:t>
            </a:r>
            <a:r>
              <a:rPr lang="fr-BE" dirty="0" err="1"/>
              <a:t>Forms</a:t>
            </a:r>
            <a:r>
              <a:rPr lang="fr-BE" dirty="0"/>
              <a:t> dans l’intranet qualité avec 7 questionnaires intra et extra-muros pour chacun des cursus évalués, 2 questionnaires institutionnels, 3 questionnaires extra-muros, ...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Actualisation des plans d’action qualité de la CDQ tous les 3 mois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Manuel de Procédure Qualité HEL 2020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Guide du coordonnateur qualité HEL 2020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13146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Bilan (développement de la culture qualité)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Candidature de la HEL au projet pilote d’évaluation institutionnelle </a:t>
            </a:r>
            <a:r>
              <a:rPr lang="fr-BE" dirty="0" err="1"/>
              <a:t>Aeqes</a:t>
            </a:r>
            <a:r>
              <a:rPr lang="fr-BE" dirty="0"/>
              <a:t> (printemps 2018)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Auto-évaluation institutionnelle en cours depuis 09/19 via l’outil CAF (Cadre d’Autoévaluation des Fonctions publiques) : 3 séances de formation au CAF et 12 réunions du groupe de travail composé de 12 membres du personnel (3 par département)</a:t>
            </a:r>
          </a:p>
          <a:p>
            <a:pPr marL="1066800" lvl="1" indent="0">
              <a:lnSpc>
                <a:spcPct val="100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>
                <a:solidFill>
                  <a:srgbClr val="FF0000"/>
                </a:solidFill>
              </a:rPr>
              <a:t>1 plan stratégique et 1 label CAF - 1</a:t>
            </a:r>
            <a:r>
              <a:rPr lang="fr-BE" b="1" baseline="30000" dirty="0">
                <a:solidFill>
                  <a:srgbClr val="FF0000"/>
                </a:solidFill>
              </a:rPr>
              <a:t>ère</a:t>
            </a:r>
            <a:r>
              <a:rPr lang="fr-BE" b="1" dirty="0">
                <a:solidFill>
                  <a:srgbClr val="FF0000"/>
                </a:solidFill>
              </a:rPr>
              <a:t> IES en région liégeoise qui obtiendrait ce LABEL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  <p:pic>
        <p:nvPicPr>
          <p:cNvPr id="4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2C220A70-7390-4F06-8E34-0C040781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4749290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359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35 Nouvelles actions réalisées depuis le 16/08/20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Voir les rapports qualité 2019-2020 pour les actions réalisées depuis le dépôt du DA jusqu’au 30/06/20 et le rapport du 08/2020 à 02/2021 pour les 35 nouvelles actions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Accompagnement par la CDQ des coordonnateurs qualité département (cursus SAGP et primaire : CP 15/12/2020 et OG 28/01/21 ; Logopédie : enquêtes extra-muros automne 2020; AD : entrevues Direction-présidence; présentation </a:t>
            </a:r>
            <a:r>
              <a:rPr lang="fr-BE" dirty="0" err="1"/>
              <a:t>ppt</a:t>
            </a:r>
            <a:r>
              <a:rPr lang="fr-BE" dirty="0"/>
              <a:t> visite experts aux acteurs du cursus 03/02/21; Chimie : entrevues coordonnateur, remise de documents et </a:t>
            </a:r>
            <a:r>
              <a:rPr lang="fr-BE" dirty="0" err="1"/>
              <a:t>ppt</a:t>
            </a:r>
            <a:r>
              <a:rPr lang="fr-BE" dirty="0"/>
              <a:t>; Rapport CAF institutionnel et formation du CD au CAF : CD 22/01/21)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Nouvelle composition de la CDQ : départ d'une </a:t>
            </a:r>
            <a:r>
              <a:rPr lang="fr-BE" dirty="0" err="1"/>
              <a:t>psycho-pédagogue</a:t>
            </a:r>
            <a:r>
              <a:rPr lang="fr-BE" dirty="0"/>
              <a:t>, arrivée d’un informaticien et d’une enquêtrice au 14/09/2020</a:t>
            </a:r>
          </a:p>
        </p:txBody>
      </p:sp>
      <p:pic>
        <p:nvPicPr>
          <p:cNvPr id="4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2C220A70-7390-4F06-8E34-0C040781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5946719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28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35 Nouvelles actions réalisées depuis le 16/08/20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Poursuite de la </a:t>
            </a:r>
            <a:r>
              <a:rPr lang="fr-BE" dirty="0" err="1"/>
              <a:t>Toolbox</a:t>
            </a:r>
            <a:r>
              <a:rPr lang="fr-BE" dirty="0"/>
              <a:t> (projet « on line »)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Actualisation des plans d’action qualité (2020 T1 à T4) et création le 04/02/21d’un Groupe de Travail « indicateurs HEL »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Création des plans d’action des cursus et de la CDQ en version Excel et insérés dans l’intranet « One Drive » en écriture et en lecture pour les coordonnateurs qualité département et les directions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Diffusion du Quality News (journal qualité nouvelle version avec photos des membres de la CDQ) par mail les 26/11/20 et 13/01/21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Réunions de la </a:t>
            </a:r>
            <a:r>
              <a:rPr lang="fr-BE" dirty="0" err="1"/>
              <a:t>CoQua</a:t>
            </a:r>
            <a:r>
              <a:rPr lang="fr-BE" dirty="0"/>
              <a:t> les 17/11/20 et 04/02/21 et adoption d’un ROI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Actualisation du Manuel de Procédure Qualité HEL 2020 en novembre 2020 + insertion de 4 fiches Go Manager et de 3 fiches processus (</a:t>
            </a:r>
            <a:r>
              <a:rPr lang="fr-BE" dirty="0" err="1"/>
              <a:t>Swot</a:t>
            </a:r>
            <a:r>
              <a:rPr lang="fr-BE" dirty="0"/>
              <a:t>, enquêtes cursus et institutionnelle)</a:t>
            </a: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  <p:pic>
        <p:nvPicPr>
          <p:cNvPr id="4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2C220A70-7390-4F06-8E34-0C040781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2267348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557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Cellule Démarche Qualité (CDQ)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3"/>
            <a:ext cx="10515600" cy="5032377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35 Nouvelles actions réalisées depuis le 16/08/20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Actualisation du Guide du coordonnateur qualité HEL 2020 (novembre)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Réalisation, par l’enquêtrice de la CDQR, d’enquêtes téléphoniques et par mail auprès des anciens étudiants, employeurs et maîtres de stage du cursus AD (</a:t>
            </a:r>
            <a:r>
              <a:rPr lang="fr-BE" dirty="0" err="1"/>
              <a:t>CoQua</a:t>
            </a:r>
            <a:r>
              <a:rPr lang="fr-BE" dirty="0"/>
              <a:t> du 04/02/21) et chimie (enquêtes en cours)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Réalisation en novembre 2020 par la CDQR d’une enquête par mail selon le référentiel CAF auprès de tous les étudiants de la HEL (taux de participation 35%) : résultats présentés au CD 22/01/21 et à la </a:t>
            </a:r>
            <a:r>
              <a:rPr lang="fr-BE" dirty="0" err="1"/>
              <a:t>CoQua</a:t>
            </a:r>
            <a:r>
              <a:rPr lang="fr-BE" dirty="0"/>
              <a:t> 04/02/21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Rédaction du rapport d’auto-évaluation CAF avec insertion des résultats de l’enquête CAF étudiants et des actions issues des évaluations des cursus AEQES : présentation du rapport et du relevé des actions au CD 22/01/21</a:t>
            </a:r>
            <a:endParaRPr lang="fr-BE" dirty="0">
              <a:cs typeface="Calibri"/>
            </a:endParaRPr>
          </a:p>
        </p:txBody>
      </p:sp>
      <p:pic>
        <p:nvPicPr>
          <p:cNvPr id="4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2C220A70-7390-4F06-8E34-0C040781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2942262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34F520D7-16D0-4442-8B40-9DE59FDD6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4058901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34F520D7-16D0-4442-8B40-9DE59FDD6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3800" y="5582900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892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Planning des groupes interviewés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3"/>
            <a:ext cx="8041690" cy="5032377"/>
          </a:xfrm>
        </p:spPr>
        <p:txBody>
          <a:bodyPr>
            <a:normAutofit fontScale="92500"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Autorités de la HEL et responsables qualité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</a:t>
            </a:r>
            <a:r>
              <a:rPr lang="fr-BE" dirty="0" err="1">
                <a:cs typeface="Calibri"/>
              </a:rPr>
              <a:t>Pacale</a:t>
            </a:r>
            <a:r>
              <a:rPr lang="fr-BE" dirty="0">
                <a:cs typeface="Calibri"/>
              </a:rPr>
              <a:t> LEBICHOT, Directrice-Présidente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Patrick ALEXANDRE, Directeur et coordinateur qualité du département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Emilie HALUSIAK, Professeur et coordonnatrice qualité du cursus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Laurence NOEL, Coordinatrice qualité institutionnelle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Antoinette GIANFOLCARO, Enquêtrice qualité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Flora PIRSON, Présidente du Conseil des étudiants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858AE43-3E63-AF44-85AB-F66F4C1E3F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9891" y="2480266"/>
            <a:ext cx="2997551" cy="89327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858AE43-3E63-AF44-85AB-F66F4C1E3F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306"/>
          <a:stretch/>
        </p:blipFill>
        <p:spPr>
          <a:xfrm>
            <a:off x="8879890" y="3688726"/>
            <a:ext cx="2997551" cy="48856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/>
          <a:srcRect l="15441" t="41957" r="66471" b="39603"/>
          <a:stretch/>
        </p:blipFill>
        <p:spPr>
          <a:xfrm>
            <a:off x="8884721" y="4177291"/>
            <a:ext cx="779930" cy="447032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9664651" y="4285769"/>
            <a:ext cx="24849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Century Gothic" panose="020B0502020202020204" pitchFamily="34" charset="0"/>
                <a:cs typeface="Arial" panose="020B0604020202020204" pitchFamily="34" charset="0"/>
              </a:rPr>
              <a:t>Sciences et techniques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79890" y="5279752"/>
            <a:ext cx="2453059" cy="120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7129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Introduction à la journée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 fontScale="70000" lnSpcReduction="20000"/>
          </a:bodyPr>
          <a:lstStyle/>
          <a:p>
            <a:pPr marL="619125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 de notre bachelier Chimie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Avancées significatives mises en valeur dans le DA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Points d’attention </a:t>
            </a:r>
            <a:endParaRPr lang="fr-BE" dirty="0">
              <a:sym typeface="Wingdings" pitchFamily="2" charset="2"/>
            </a:endParaRP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ym typeface="Wingdings" pitchFamily="2" charset="2"/>
              </a:rPr>
              <a:t>Actions supplémentaires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Nouvelles avancées depuis janvier 2020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Freins consécutifs à la pandémie</a:t>
            </a:r>
          </a:p>
          <a:p>
            <a:pPr marL="619125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Évolutions significatives au niveau institutionnel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Évaluation des stages par le SAR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Diffusion de valeurs afférentes à la consommation responsable : </a:t>
            </a:r>
            <a:r>
              <a:rPr lang="fr-BE" dirty="0" err="1"/>
              <a:t>consom</a:t>
            </a:r>
            <a:r>
              <a:rPr lang="fr-BE" dirty="0"/>
              <a:t>-acteurs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Engagement d’un consultant  en communication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Création de « </a:t>
            </a:r>
            <a:r>
              <a:rPr lang="fr-BE" dirty="0" err="1"/>
              <a:t>My</a:t>
            </a:r>
            <a:r>
              <a:rPr lang="fr-BE" dirty="0"/>
              <a:t> HEL »</a:t>
            </a:r>
          </a:p>
          <a:p>
            <a:pPr marL="619125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Cellule démarche qualité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Bilan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Nouvelles actions</a:t>
            </a:r>
            <a:endParaRPr lang="fr-BE" b="1" dirty="0"/>
          </a:p>
          <a:p>
            <a:pPr marL="619125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Planning de la visite de suivi et groupes interviewés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Autorités de la HEL et responsables qualité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Panel d’enseignants</a:t>
            </a:r>
          </a:p>
          <a:p>
            <a:pPr marL="1076325" lvl="1" indent="-457200"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Panel d’étudiants</a:t>
            </a:r>
          </a:p>
        </p:txBody>
      </p:sp>
    </p:spTree>
    <p:extLst>
      <p:ext uri="{BB962C8B-B14F-4D97-AF65-F5344CB8AC3E}">
        <p14:creationId xmlns:p14="http://schemas.microsoft.com/office/powerpoint/2010/main" val="2771948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Planning des groupes interviewés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3"/>
            <a:ext cx="10515600" cy="5032377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Panel d’enseignants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Maryline BRIQUET : Mathématiques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Stéphanie DECHAMPS : Spécialité Chimie Analytique et membre CAF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Gaëlle DINTILHAC : Charge importante dans l’option pharmaco-chimie et responsable PAE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Sandrine LENOIR : Spécialité Chimie Physique, </a:t>
            </a:r>
            <a:r>
              <a:rPr lang="fr-BE" dirty="0" err="1">
                <a:cs typeface="Calibri"/>
              </a:rPr>
              <a:t>Horairiste</a:t>
            </a:r>
            <a:r>
              <a:rPr lang="fr-BE" dirty="0">
                <a:cs typeface="Calibri"/>
              </a:rPr>
              <a:t> et membre actif de l’Amicale de Chimie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Mme Sophie SEBILLE : Spécialité Chimie Organique et responsable stages/TFE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</a:t>
            </a:r>
            <a:r>
              <a:rPr lang="fr-BE">
                <a:cs typeface="Calibri"/>
              </a:rPr>
              <a:t>MOTHY </a:t>
            </a:r>
            <a:r>
              <a:rPr lang="fr-BE" dirty="0">
                <a:cs typeface="Calibri"/>
              </a:rPr>
              <a:t>: Professeur de chimie (dernier arrivé), Spécialité </a:t>
            </a:r>
            <a:r>
              <a:rPr lang="fr-BE" dirty="0" err="1">
                <a:cs typeface="Calibri"/>
              </a:rPr>
              <a:t>Bio-chimie</a:t>
            </a:r>
            <a:r>
              <a:rPr lang="fr-BE" dirty="0">
                <a:cs typeface="Calibri"/>
              </a:rPr>
              <a:t>/</a:t>
            </a:r>
            <a:r>
              <a:rPr lang="fr-BE" dirty="0" err="1">
                <a:cs typeface="Calibri"/>
              </a:rPr>
              <a:t>logie</a:t>
            </a:r>
            <a:r>
              <a:rPr lang="fr-BE" dirty="0">
                <a:cs typeface="Calibri"/>
              </a:rPr>
              <a:t> et professeur dans d’autres cursus du département (automobile et EAR) </a:t>
            </a:r>
          </a:p>
        </p:txBody>
      </p:sp>
    </p:spTree>
    <p:extLst>
      <p:ext uri="{BB962C8B-B14F-4D97-AF65-F5344CB8AC3E}">
        <p14:creationId xmlns:p14="http://schemas.microsoft.com/office/powerpoint/2010/main" val="2677820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Planning des groupes interviewés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3"/>
            <a:ext cx="11102788" cy="5032377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Panel d’étudiants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cs typeface="Calibri"/>
            </a:endParaRP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Alexandre BOMBOIR : Bloc 1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Axel DUCHESNE : Bloc 1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Haris KARADOGAN : Bloc 2 finalité chimie appliquée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Antoine LAMBOTTE : Bloc 2 finalité chimie environnement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Cédric COPAY : Bloc 3 finalité chimie appliquée orientation pharmaco-chimie</a:t>
            </a:r>
          </a:p>
          <a:p>
            <a:pPr marL="1076325" lvl="1" indent="-457200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M. Maxence PIRON : Bloc 3 finalité chimie environnement</a:t>
            </a:r>
          </a:p>
        </p:txBody>
      </p:sp>
    </p:spTree>
    <p:extLst>
      <p:ext uri="{BB962C8B-B14F-4D97-AF65-F5344CB8AC3E}">
        <p14:creationId xmlns:p14="http://schemas.microsoft.com/office/powerpoint/2010/main" val="992524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93299F-3E8A-4BF7-9C3D-B9F22CF94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36" y="2245810"/>
            <a:ext cx="6391656" cy="1355750"/>
          </a:xfrm>
        </p:spPr>
        <p:txBody>
          <a:bodyPr rtlCol="0">
            <a:normAutofit/>
          </a:bodyPr>
          <a:lstStyle/>
          <a:p>
            <a:pPr algn="l" rtl="0"/>
            <a:r>
              <a:rPr lang="fr-FR" sz="4600" dirty="0"/>
              <a:t>Seul on va plus vite, ensemble on va plus loin!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6083A9-53C1-4358-80D7-727411C1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3608516"/>
            <a:ext cx="5907024" cy="911117"/>
          </a:xfrm>
        </p:spPr>
        <p:txBody>
          <a:bodyPr rtlCol="0">
            <a:normAutofit/>
          </a:bodyPr>
          <a:lstStyle/>
          <a:p>
            <a:pPr algn="l" rtl="0"/>
            <a:r>
              <a:rPr lang="fr-FR" sz="2000"/>
              <a:t>Merci pour votre attention.</a:t>
            </a: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41F18803-BE79-4916-AE6B-5DE238B36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110" cy="2130951"/>
          </a:xfrm>
          <a:custGeom>
            <a:avLst/>
            <a:gdLst>
              <a:gd name="connsiteX0" fmla="*/ 0 w 8663110"/>
              <a:gd name="connsiteY0" fmla="*/ 0 h 2130951"/>
              <a:gd name="connsiteX1" fmla="*/ 819150 w 8663110"/>
              <a:gd name="connsiteY1" fmla="*/ 0 h 2130951"/>
              <a:gd name="connsiteX2" fmla="*/ 1028700 w 8663110"/>
              <a:gd name="connsiteY2" fmla="*/ 0 h 2130951"/>
              <a:gd name="connsiteX3" fmla="*/ 4187970 w 8663110"/>
              <a:gd name="connsiteY3" fmla="*/ 0 h 2130951"/>
              <a:gd name="connsiteX4" fmla="*/ 4400550 w 8663110"/>
              <a:gd name="connsiteY4" fmla="*/ 0 h 2130951"/>
              <a:gd name="connsiteX5" fmla="*/ 5262791 w 8663110"/>
              <a:gd name="connsiteY5" fmla="*/ 0 h 2130951"/>
              <a:gd name="connsiteX6" fmla="*/ 5262791 w 8663110"/>
              <a:gd name="connsiteY6" fmla="*/ 478 h 2130951"/>
              <a:gd name="connsiteX7" fmla="*/ 8663110 w 8663110"/>
              <a:gd name="connsiteY7" fmla="*/ 478 h 2130951"/>
              <a:gd name="connsiteX8" fmla="*/ 7676422 w 8663110"/>
              <a:gd name="connsiteY8" fmla="*/ 2130951 h 2130951"/>
              <a:gd name="connsiteX9" fmla="*/ 4400550 w 8663110"/>
              <a:gd name="connsiteY9" fmla="*/ 2130951 h 2130951"/>
              <a:gd name="connsiteX10" fmla="*/ 4187970 w 8663110"/>
              <a:gd name="connsiteY10" fmla="*/ 2130951 h 2130951"/>
              <a:gd name="connsiteX11" fmla="*/ 1028700 w 8663110"/>
              <a:gd name="connsiteY11" fmla="*/ 2130951 h 2130951"/>
              <a:gd name="connsiteX12" fmla="*/ 819150 w 8663110"/>
              <a:gd name="connsiteY12" fmla="*/ 2130951 h 2130951"/>
              <a:gd name="connsiteX13" fmla="*/ 0 w 8663110"/>
              <a:gd name="connsiteY13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63110" h="2130951">
                <a:moveTo>
                  <a:pt x="0" y="0"/>
                </a:moveTo>
                <a:lnTo>
                  <a:pt x="819150" y="0"/>
                </a:lnTo>
                <a:lnTo>
                  <a:pt x="1028700" y="0"/>
                </a:lnTo>
                <a:lnTo>
                  <a:pt x="4187970" y="0"/>
                </a:lnTo>
                <a:lnTo>
                  <a:pt x="4400550" y="0"/>
                </a:lnTo>
                <a:lnTo>
                  <a:pt x="5262791" y="0"/>
                </a:lnTo>
                <a:lnTo>
                  <a:pt x="5262791" y="478"/>
                </a:lnTo>
                <a:lnTo>
                  <a:pt x="8663110" y="478"/>
                </a:lnTo>
                <a:lnTo>
                  <a:pt x="7676422" y="2130951"/>
                </a:lnTo>
                <a:lnTo>
                  <a:pt x="4400550" y="2130951"/>
                </a:lnTo>
                <a:lnTo>
                  <a:pt x="4187970" y="2130951"/>
                </a:lnTo>
                <a:lnTo>
                  <a:pt x="1028700" y="2130951"/>
                </a:lnTo>
                <a:lnTo>
                  <a:pt x="819150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3A54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78D471E-6778-44DA-8C80-6C7B96FE73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804"/>
          <a:stretch/>
        </p:blipFill>
        <p:spPr>
          <a:xfrm>
            <a:off x="7289888" y="10"/>
            <a:ext cx="4902113" cy="3364982"/>
          </a:xfrm>
          <a:custGeom>
            <a:avLst/>
            <a:gdLst/>
            <a:ahLst/>
            <a:cxnLst/>
            <a:rect l="l" t="t" r="r" b="b"/>
            <a:pathLst>
              <a:path w="4902113" h="3364992">
                <a:moveTo>
                  <a:pt x="1558432" y="0"/>
                </a:moveTo>
                <a:lnTo>
                  <a:pt x="4902113" y="0"/>
                </a:lnTo>
                <a:lnTo>
                  <a:pt x="4902113" y="3364992"/>
                </a:lnTo>
                <a:lnTo>
                  <a:pt x="0" y="3364992"/>
                </a:lnTo>
                <a:close/>
              </a:path>
            </a:pathLst>
          </a:custGeom>
        </p:spPr>
      </p:pic>
      <p:sp>
        <p:nvSpPr>
          <p:cNvPr id="15" name="Freeform 18">
            <a:extLst>
              <a:ext uri="{FF2B5EF4-FFF2-40B4-BE49-F238E27FC236}">
                <a16:creationId xmlns:a16="http://schemas.microsoft.com/office/drawing/2014/main" id="{C15229F3-7A2E-4558-98FE-7A5F69409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683319"/>
            <a:ext cx="6516874" cy="2174681"/>
          </a:xfrm>
          <a:custGeom>
            <a:avLst/>
            <a:gdLst>
              <a:gd name="connsiteX0" fmla="*/ 0 w 6516874"/>
              <a:gd name="connsiteY0" fmla="*/ 0 h 2174681"/>
              <a:gd name="connsiteX1" fmla="*/ 819150 w 6516874"/>
              <a:gd name="connsiteY1" fmla="*/ 0 h 2174681"/>
              <a:gd name="connsiteX2" fmla="*/ 1038225 w 6516874"/>
              <a:gd name="connsiteY2" fmla="*/ 0 h 2174681"/>
              <a:gd name="connsiteX3" fmla="*/ 6516874 w 6516874"/>
              <a:gd name="connsiteY3" fmla="*/ 0 h 2174681"/>
              <a:gd name="connsiteX4" fmla="*/ 5509712 w 6516874"/>
              <a:gd name="connsiteY4" fmla="*/ 2174681 h 2174681"/>
              <a:gd name="connsiteX5" fmla="*/ 1038225 w 6516874"/>
              <a:gd name="connsiteY5" fmla="*/ 2174681 h 2174681"/>
              <a:gd name="connsiteX6" fmla="*/ 947987 w 6516874"/>
              <a:gd name="connsiteY6" fmla="*/ 2174681 h 2174681"/>
              <a:gd name="connsiteX7" fmla="*/ 819150 w 6516874"/>
              <a:gd name="connsiteY7" fmla="*/ 2174681 h 2174681"/>
              <a:gd name="connsiteX8" fmla="*/ 0 w 6516874"/>
              <a:gd name="connsiteY8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874" h="2174681">
                <a:moveTo>
                  <a:pt x="0" y="0"/>
                </a:moveTo>
                <a:lnTo>
                  <a:pt x="819150" y="0"/>
                </a:lnTo>
                <a:lnTo>
                  <a:pt x="1038225" y="0"/>
                </a:lnTo>
                <a:lnTo>
                  <a:pt x="6516874" y="0"/>
                </a:lnTo>
                <a:lnTo>
                  <a:pt x="5509712" y="2174681"/>
                </a:lnTo>
                <a:lnTo>
                  <a:pt x="1038225" y="2174681"/>
                </a:lnTo>
                <a:lnTo>
                  <a:pt x="947987" y="2174681"/>
                </a:lnTo>
                <a:lnTo>
                  <a:pt x="81915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4A4A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C93C6D-AA8F-4D8D-8E74-29EE45C7ECC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62" r="3" b="17697"/>
          <a:stretch/>
        </p:blipFill>
        <p:spPr>
          <a:xfrm>
            <a:off x="5672166" y="3493008"/>
            <a:ext cx="6519834" cy="3364992"/>
          </a:xfrm>
          <a:custGeom>
            <a:avLst/>
            <a:gdLst/>
            <a:ahLst/>
            <a:cxnLst/>
            <a:rect l="l" t="t" r="r" b="b"/>
            <a:pathLst>
              <a:path w="6519834" h="3364992">
                <a:moveTo>
                  <a:pt x="1558433" y="0"/>
                </a:moveTo>
                <a:lnTo>
                  <a:pt x="6519834" y="0"/>
                </a:lnTo>
                <a:lnTo>
                  <a:pt x="6519834" y="3364992"/>
                </a:lnTo>
                <a:lnTo>
                  <a:pt x="0" y="3364992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581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Avancée significative : Cohésion et projet fédérateur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Réunions d’équipes plus fréquentes et formelles pour une organisation plus cohérente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Mise en place de projets rassembleurs</a:t>
            </a:r>
          </a:p>
          <a:p>
            <a:pPr marL="1533525" lvl="2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Rencontre avec les anciens</a:t>
            </a:r>
          </a:p>
          <a:p>
            <a:pPr marL="1533525" lvl="2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Présentations de stages des bloc3 aux bloc1 et bloc2</a:t>
            </a:r>
          </a:p>
          <a:p>
            <a:pPr marL="1533525" lvl="2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Soirées Chimie</a:t>
            </a:r>
          </a:p>
        </p:txBody>
      </p:sp>
    </p:spTree>
    <p:extLst>
      <p:ext uri="{BB962C8B-B14F-4D97-AF65-F5344CB8AC3E}">
        <p14:creationId xmlns:p14="http://schemas.microsoft.com/office/powerpoint/2010/main" val="611721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Avancée significative : Couverture WIFI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Plus performante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De la totalité des bâtiments</a:t>
            </a:r>
          </a:p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Avancée significative : Traitement des PAE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Par des professeurs du cursus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Pour plus de cohérence</a:t>
            </a:r>
          </a:p>
        </p:txBody>
      </p:sp>
    </p:spTree>
    <p:extLst>
      <p:ext uri="{BB962C8B-B14F-4D97-AF65-F5344CB8AC3E}">
        <p14:creationId xmlns:p14="http://schemas.microsoft.com/office/powerpoint/2010/main" val="2189873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Points d’attention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Infrastructure et équipements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Manque de budget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Plan d’action en ligne et </a:t>
            </a:r>
            <a:r>
              <a:rPr lang="fr-BE" dirty="0" err="1"/>
              <a:t>Toolbox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15470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Actions supplémentaires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Séance d’information finalités (chimie appliquée et environnement) et orientations (industrielle et pharmaco-chimie) en fin de bloc 1 et bloc 2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Amélioration de la plateforme électronique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Clarification des fiches UE concernant le stage de fin d’études et le TFE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Evaluation externe du cursus par les maîtres de stage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Informatisation de la remise des cotes d’UE</a:t>
            </a:r>
          </a:p>
        </p:txBody>
      </p:sp>
    </p:spTree>
    <p:extLst>
      <p:ext uri="{BB962C8B-B14F-4D97-AF65-F5344CB8AC3E}">
        <p14:creationId xmlns:p14="http://schemas.microsoft.com/office/powerpoint/2010/main" val="979379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 lnSpcReduction="10000"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Nos chantiers prioritaires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Augmentation du temps consacré à l’amélioration des enseignements en réunion d’équipe (actualisation des tables des matières et optimisation du cursus en fonction des besoins des maîtres de stage)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Introduction d’une formation LinkedIn, Monster, …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Formalisation systématique des réunions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Optimisation de la communication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Augmentation de la visibilité du département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67329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 fontScale="85000" lnSpcReduction="20000"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Nouvelles avancées depuis février 2020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Amélioration de la plateforme et création de Teams par UE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Formation continue qui colle aux besoins de la pratique des cours en </a:t>
            </a:r>
            <a:r>
              <a:rPr lang="fr-BE" sz="2600" dirty="0" err="1"/>
              <a:t>distanciel</a:t>
            </a:r>
            <a:r>
              <a:rPr lang="fr-BE" sz="2600" dirty="0"/>
              <a:t> (CAP)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Travail avec des teams par UE pour diffuser l’information et réaliser des visioconférences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Réalisation d’une enquête auprès des anciens, des employeurs et des maîtres de stage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>
                <a:cs typeface="Calibri"/>
              </a:rPr>
              <a:t>Communication des retours des anciens étudiants du département, des SWOT des maîtres de stage</a:t>
            </a:r>
          </a:p>
        </p:txBody>
      </p:sp>
    </p:spTree>
    <p:extLst>
      <p:ext uri="{BB962C8B-B14F-4D97-AF65-F5344CB8AC3E}">
        <p14:creationId xmlns:p14="http://schemas.microsoft.com/office/powerpoint/2010/main" val="1939562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u="sng" dirty="0">
                <a:solidFill>
                  <a:srgbClr val="5FB55F"/>
                </a:solidFill>
              </a:rPr>
              <a:t>Evolution de notre bachelier Chimie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 fontScale="92500" lnSpcReduction="20000"/>
          </a:bodyPr>
          <a:lstStyle/>
          <a:p>
            <a:pPr marL="619125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Nouvelles avancées depuis février 2020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cs typeface="Calibri"/>
              </a:rPr>
              <a:t>Envoi de questionnaires sur des problématiques ponctuelles (évaluations distance-présentiel</a:t>
            </a:r>
            <a:r>
              <a:rPr lang="fr-BE" dirty="0"/>
              <a:t>, utilité des conseils de classe en temps de pandémie, enrichissement du questionnaire aux anciens, …)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Dépôt des abstracts de TFE sur le site (augmentation de la visibilité des cursus du département)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Séances « SAR » à domicile (prise en compte de la décentralisation du département sur plusieurs implantations) intégrées dans les horaires</a:t>
            </a:r>
          </a:p>
          <a:p>
            <a:pPr marL="1076325" lvl="1" indent="-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Statistiques d’origine des étudiants (général, technique, professionnel), de réussite, de suivi, de « </a:t>
            </a:r>
            <a:r>
              <a:rPr lang="fr-BE" dirty="0" err="1"/>
              <a:t>finançabilité</a:t>
            </a:r>
            <a:r>
              <a:rPr lang="fr-BE" dirty="0"/>
              <a:t> »</a:t>
            </a:r>
          </a:p>
        </p:txBody>
      </p:sp>
    </p:spTree>
    <p:extLst>
      <p:ext uri="{BB962C8B-B14F-4D97-AF65-F5344CB8AC3E}">
        <p14:creationId xmlns:p14="http://schemas.microsoft.com/office/powerpoint/2010/main" val="1069372826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652ECDB19CF5448768BCD2D172BE34" ma:contentTypeVersion="6" ma:contentTypeDescription="Crée un document." ma:contentTypeScope="" ma:versionID="ef5ddc318772669a2809e99b23ca6db2">
  <xsd:schema xmlns:xsd="http://www.w3.org/2001/XMLSchema" xmlns:xs="http://www.w3.org/2001/XMLSchema" xmlns:p="http://schemas.microsoft.com/office/2006/metadata/properties" xmlns:ns2="102bd17f-e2aa-47c8-8246-013bdcaafc4d" targetNamespace="http://schemas.microsoft.com/office/2006/metadata/properties" ma:root="true" ma:fieldsID="9ae49d3f0d7e714d24fe5a857dc5954b" ns2:_="">
    <xsd:import namespace="102bd17f-e2aa-47c8-8246-013bdcaafc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bd17f-e2aa-47c8-8246-013bdcaaf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E66C50B-DEB0-4EBB-AA51-C496D98B56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2bd17f-e2aa-47c8-8246-013bdcaaf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A471B7-04E2-4EDD-9051-288B4ED8E0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7D6F31-85CD-463C-ADC9-5E2CE08863C0}">
  <ds:schemaRefs>
    <ds:schemaRef ds:uri="http://schemas.microsoft.com/office/infopath/2007/PartnerControls"/>
    <ds:schemaRef ds:uri="http://purl.org/dc/terms/"/>
    <ds:schemaRef ds:uri="http://purl.org/dc/dcmitype/"/>
    <ds:schemaRef ds:uri="http://purl.org/dc/elements/1.1/"/>
    <ds:schemaRef ds:uri="102bd17f-e2aa-47c8-8246-013bdcaafc4d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1713</Words>
  <Application>Microsoft Office PowerPoint</Application>
  <PresentationFormat>Grand écran</PresentationFormat>
  <Paragraphs>171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Wingdings</vt:lpstr>
      <vt:lpstr>1_Thème Office</vt:lpstr>
      <vt:lpstr>Conception personnalisée</vt:lpstr>
      <vt:lpstr>Bachelier Chimie           Évaluation de la qualité</vt:lpstr>
      <vt:lpstr>Introduction à la journée</vt:lpstr>
      <vt:lpstr>Evolution de notre bachelier Chimie</vt:lpstr>
      <vt:lpstr>Evolution de notre bachelier Chimie</vt:lpstr>
      <vt:lpstr>Evolution de notre bachelier Chimie</vt:lpstr>
      <vt:lpstr>Evolution de notre bachelier Chimie</vt:lpstr>
      <vt:lpstr>Evolution de notre bachelier Chimie</vt:lpstr>
      <vt:lpstr>Evolution de notre bachelier Chimie</vt:lpstr>
      <vt:lpstr>Evolution de notre bachelier Chimie</vt:lpstr>
      <vt:lpstr>Evolution de notre bachelier Chimie</vt:lpstr>
      <vt:lpstr>Evolutions institutionnelles</vt:lpstr>
      <vt:lpstr>Cellule Démarche Qualité (CDQ)</vt:lpstr>
      <vt:lpstr>Cellule Démarche Qualité (CDQ)</vt:lpstr>
      <vt:lpstr>Cellule Démarche Qualité (CDQ)</vt:lpstr>
      <vt:lpstr>Cellule Démarche Qualité (CDQ)</vt:lpstr>
      <vt:lpstr>Cellule Démarche Qualité (CDQ)</vt:lpstr>
      <vt:lpstr>Cellule Démarche Qualité (CDQ)</vt:lpstr>
      <vt:lpstr>Cellule Démarche Qualité (CDQ)</vt:lpstr>
      <vt:lpstr>Planning des groupes interviewés</vt:lpstr>
      <vt:lpstr>Planning des groupes interviewés</vt:lpstr>
      <vt:lpstr>Planning des groupes interviewés</vt:lpstr>
      <vt:lpstr>Seul on va plus vite, ensemble on va plus loin!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Bachelier Assistant de Direction Évaluation de la qualité</dc:title>
  <dc:creator>Christian HALLEUX</dc:creator>
  <cp:lastModifiedBy>Laurence NOEL</cp:lastModifiedBy>
  <cp:revision>138</cp:revision>
  <dcterms:created xsi:type="dcterms:W3CDTF">2021-01-14T10:50:22Z</dcterms:created>
  <dcterms:modified xsi:type="dcterms:W3CDTF">2021-12-02T15:06:24Z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0x010100B8652ECDB19CF5448768BCD2D172BE34</vt:lpwstr>
  </property>
</Properties>
</file>